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y="5143500" cx="9144000"/>
  <p:notesSz cx="6858000" cy="9144000"/>
  <p:embeddedFontLst>
    <p:embeddedFont>
      <p:font typeface="Source Code Pro"/>
      <p:regular r:id="rId85"/>
      <p:bold r:id="rId86"/>
      <p:italic r:id="rId87"/>
      <p:boldItalic r:id="rId88"/>
    </p:embeddedFont>
    <p:embeddedFont>
      <p:font typeface="Oswald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font" Target="fonts/SourceCodePro-bold.fntdata"/><Relationship Id="rId41" Type="http://schemas.openxmlformats.org/officeDocument/2006/relationships/slide" Target="slides/slide37.xml"/><Relationship Id="rId85" Type="http://schemas.openxmlformats.org/officeDocument/2006/relationships/font" Target="fonts/SourceCodePro-regular.fntdata"/><Relationship Id="rId44" Type="http://schemas.openxmlformats.org/officeDocument/2006/relationships/slide" Target="slides/slide40.xml"/><Relationship Id="rId88" Type="http://schemas.openxmlformats.org/officeDocument/2006/relationships/font" Target="fonts/SourceCodePro-boldItalic.fntdata"/><Relationship Id="rId43" Type="http://schemas.openxmlformats.org/officeDocument/2006/relationships/slide" Target="slides/slide39.xml"/><Relationship Id="rId87" Type="http://schemas.openxmlformats.org/officeDocument/2006/relationships/font" Target="fonts/SourceCodePro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Oswald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0" Type="http://schemas.openxmlformats.org/officeDocument/2006/relationships/font" Target="fonts/Oswald-bold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css_boxmodel.asp" TargetMode="External"/><Relationship Id="rId3" Type="http://schemas.openxmlformats.org/officeDocument/2006/relationships/hyperlink" Target="https://medium.com/@elad/new-css-logical-properties-bc6945311ce7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.ly/M2Kn/" TargetMode="External"/><Relationship Id="rId3" Type="http://schemas.openxmlformats.org/officeDocument/2006/relationships/hyperlink" Target="https://hugogiraudel.github.io/selectors-explained/?s=.bd-content%253E%255Bid%255D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en.io/lasseclaes/pen/zYOwRzG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getbootstrap.com/2020/06/16/bootstrap-5-alpha/" TargetMode="External"/><Relationship Id="rId3" Type="http://schemas.openxmlformats.org/officeDocument/2006/relationships/hyperlink" Target="https://medium.com/better-programming/5-new-features-in-bootstrap-5-e122ad2386dc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en.io/lasseclaes/pen/c935857339269ea2c66e4807f84f1c01" TargetMode="External"/><Relationship Id="rId3" Type="http://schemas.openxmlformats.org/officeDocument/2006/relationships/hyperlink" Target="https://codepen.io/JacobLett/pen/yLLdvjV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etbootstrap.com/docs/5.1/getting-started/introduction/#starter-template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etbootstrap.com/docs/5.1/getting-started/introduction/#component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cjkea.github.io/bootstrap-exercise1/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cjkea.github.io/bootstrap-exercise1-21A/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erthemes.com/bootstrap-cheatsheet/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lacjkea/bootstrap-exercise1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314e02a1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314e02a1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1c6bf071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1c6bf071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314e02a19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314e02a19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314e02a1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314e02a1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314e02a1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314e02a1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1c6bf07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1c6bf07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c6bf07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1c6bf07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1c6bf071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1c6bf071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https://www.w3schools.com/css/css_boxmodel.asp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EXTRA/optional - the future: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https://medium.com/@elad/new-css-logical-properties-bc6945311ce7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1c6bf071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1c6bf071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1c6bf071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1c6bf07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314e02a1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314e02a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1c6bf071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1c6bf071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2a883a9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2a883a9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158fc324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158fc324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c69aeb0e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c69aeb0e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Selectors explained - </a:t>
            </a:r>
            <a:r>
              <a:rPr lang="en-GB">
                <a:solidFill>
                  <a:schemeClr val="dk1"/>
                </a:solidFill>
              </a:rPr>
              <a:t>Gone?</a:t>
            </a:r>
            <a:br>
              <a:rPr lang="en-GB" sz="14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400" u="sng">
                <a:solidFill>
                  <a:srgbClr val="01AFD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https://t.ly/M2Kn/</a:t>
            </a:r>
            <a:br>
              <a:rPr lang="en-GB" sz="10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0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[=</a:t>
            </a:r>
            <a:r>
              <a:rPr lang="en-GB" sz="1000" u="sng">
                <a:solidFill>
                  <a:srgbClr val="01AFD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https://hugogiraudel.github.io/selectors-explained/?s=.bd-content%253E%255Bid%255D</a:t>
            </a:r>
            <a:r>
              <a:rPr lang="en-GB" sz="10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1c6bf071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1c6bf071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158fc324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158fc324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9ebca1171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9ebca1171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314e02a1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314e02a1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314e02a1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314e02a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314e02a1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314e02a1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314e02a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314e02a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314e02a1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314e02a1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314e02a1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314e02a1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1c6bf071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1c6bf071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1c6bf071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1c6bf071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1c6bf071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1c6bf071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“Værdier” - dvs. adjektiver fra style tiles og/eller fra brandpersonlighed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1c6bf071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1c6bf071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logotype: 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  <a:t>a single piece of type that prints a word, a group of separate letters, or a logo.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  <a:t>Femte element: special graphical elements that goes along with the overall visual identity </a:t>
            </a:r>
            <a:b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  <a:t>"det femte element" refererer på fagsprog til et ekstra grafisk element, der understøtter de øvrige grundelementer i designet som en stærk, dekorativ identitetsmarkør.”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1c6bf071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1c6bf071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2a883a9f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2a883a9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314e02a1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314e02a1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XXX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314e02a1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314e02a1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314e02a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314e02a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314e02a1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314e02a1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c6bf071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c6bf071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314e02a1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314e02a1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314e02a1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314e02a1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314e02a1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314e02a1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314e02a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314e02a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314e02a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314e02a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314e02a1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314e02a1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314e02a1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314e02a1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314e02a1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314e02a1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510e408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510e408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1c6bf071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1c6bf071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https://codepen.io/lasseclaes/pen/zYOwRzG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2a883a9f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2a883a9f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314e02a1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314e02a1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jsDelivr: CDN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04137a8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04137a8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c69aeb0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c69aeb0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c69aeb0e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c69aeb0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https://blog.getbootstrap.com/2020/06/16/bootstrap-5-alpha/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https://medium.com/better-programming/5-new-features-in-bootstrap-5-e122ad2386dc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the latter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New look and feel.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Dropped Internet Explorer 10 and 11 support.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Improved documentation.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New responsive font.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utilities and helpers.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c69aeb0e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c69aeb0e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16320971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61632097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examples med en meget ældre version af BS: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2"/>
              </a:rPr>
              <a:t>https://codepen.io/lasseclaes/pen/c935857339269ea2c66e4807f84f1c01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https://codepen.io/JacobLett/pen/yLLdvjV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1632097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1632097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https://getbootstrap.com/docs/5.1/getting-started/introduction/#starter-template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c69aeb0e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c69aeb0e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https://getbootstrap.com/docs/5.1/getting-started/introduction/#components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f23b70e5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f23b70e5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04137a83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04137a83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314e02a1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314e02a1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1985fdef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1985fdef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1985fdef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1985fdef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1985fdef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1985fdef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1985fdef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1985fdef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04137a83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04137a83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Før CSS grid var Bootstraps gridsystem meget populært og bredt anvendt. 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1985fdef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1985fdef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1985fdef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1985fdef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https://lacjkea.github.io/bootstrap-exercise1/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1985fdef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1985fdef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314e02a1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314e02a1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158fc324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158fc324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985fdef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985fdef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2a883a9f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2a883a9f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1985fdef0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1985fdef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1985fdef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1985fdef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985fdef0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1985fdef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61985fdef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61985fdef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https://lacjkea.github.io/bootstrap-exercise1-21A/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f23b70e53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f23b70e53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1c6bf071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1c6bf071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Gl. cheatsheet</a:t>
            </a:r>
            <a:r>
              <a:rPr lang="en-GB">
                <a:solidFill>
                  <a:schemeClr val="lt1"/>
                </a:solidFill>
              </a:rPr>
              <a:t> Bootstrap 4.3.1 Cheat Sheet </a:t>
            </a:r>
            <a:r>
              <a:rPr lang="en-GB" u="sng">
                <a:solidFill>
                  <a:schemeClr val="lt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https://hackerthemes.com/bootstrap-cheatsheet/</a:t>
            </a:r>
            <a:r>
              <a:rPr lang="en-GB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f23b70e5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f23b70e5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c69aeb0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c69aeb0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1985fde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1985fde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LACJ-version: </a:t>
            </a:r>
            <a:r>
              <a:rPr lang="en-GB" u="sng">
                <a:solidFill>
                  <a:schemeClr val="lt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https://github.com/lacjkea/bootstrap-exercise1</a:t>
            </a:r>
            <a:r>
              <a:rPr lang="en-GB">
                <a:solidFill>
                  <a:schemeClr val="lt1"/>
                </a:solidFill>
              </a:rPr>
              <a:t> (11 branches)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314e02a1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314e02a1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3schools.com/css/css_boxmodel.asp" TargetMode="External"/><Relationship Id="rId4" Type="http://schemas.openxmlformats.org/officeDocument/2006/relationships/hyperlink" Target="https://www.w3schools.com/cssref/css_selectors.asp" TargetMode="External"/><Relationship Id="rId5" Type="http://schemas.openxmlformats.org/officeDocument/2006/relationships/hyperlink" Target="https://www.w3schools.com/cssref/trysel.asp" TargetMode="External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dr.dk/" TargetMode="External"/><Relationship Id="rId4" Type="http://schemas.openxmlformats.org/officeDocument/2006/relationships/hyperlink" Target="https://getbootstrap.com/docs/5.1/examples/" TargetMode="External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mozilla.org/en-US/docs/Learn/CSS/Building_blocks/Cascade_and_inheritance" TargetMode="External"/><Relationship Id="rId4" Type="http://schemas.openxmlformats.org/officeDocument/2006/relationships/hyperlink" Target="https://specifishity.com/" TargetMode="External"/><Relationship Id="rId5" Type="http://schemas.openxmlformats.org/officeDocument/2006/relationships/hyperlink" Target="https://developer.mozilla.org/en-US/docs/Web/CSS/inheritanc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t.ly/ABss/" TargetMode="External"/><Relationship Id="rId5" Type="http://schemas.openxmlformats.org/officeDocument/2006/relationships/hyperlink" Target="http://apps.workflower.fi/vocabs/css/en#value" TargetMode="External"/><Relationship Id="rId6" Type="http://schemas.openxmlformats.org/officeDocument/2006/relationships/hyperlink" Target="https://t.ly/E9JyJ" TargetMode="External"/><Relationship Id="rId7" Type="http://schemas.openxmlformats.org/officeDocument/2006/relationships/hyperlink" Target="https://www.w3schools.com/cssref/trysel.asp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.ly/pJe8M" TargetMode="External"/><Relationship Id="rId4" Type="http://schemas.openxmlformats.org/officeDocument/2006/relationships/hyperlink" Target="https://developers.google.com/web/tools/chrome-devtools/cs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s.google.com/web/tools/chrome-devtools/css/referenc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kittygiraudel.github.io/selectors-explained/?s=ul%2520%253E%2520li" TargetMode="External"/><Relationship Id="rId4" Type="http://schemas.openxmlformats.org/officeDocument/2006/relationships/hyperlink" Target="https://polypane.app/css-specificity-calculator/#selector=ul%20%3E%20li" TargetMode="External"/><Relationship Id="rId5" Type="http://schemas.openxmlformats.org/officeDocument/2006/relationships/hyperlink" Target="https://specifishity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google.com/document/d/10gGgraYz79wtHFhWbrVvDg12yT3w1nPMeeY7-RpfYRU/edit?usp=sharing" TargetMode="External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styletil.es/" TargetMode="External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styletil.es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lacjkea.github.io/Online-style-tiles-21A/" TargetMode="External"/><Relationship Id="rId4" Type="http://schemas.openxmlformats.org/officeDocument/2006/relationships/hyperlink" Target="https://lacjkea.github.io/Online-style-tiles-21A/" TargetMode="External"/><Relationship Id="rId9" Type="http://schemas.openxmlformats.org/officeDocument/2006/relationships/image" Target="../media/image7.png"/><Relationship Id="rId5" Type="http://schemas.openxmlformats.org/officeDocument/2006/relationships/hyperlink" Target="https://lacjkea.github.io/Online-style-tiles-21A/" TargetMode="External"/><Relationship Id="rId6" Type="http://schemas.openxmlformats.org/officeDocument/2006/relationships/hyperlink" Target="https://github.com/lacjkea/Online-style-tiles-21A" TargetMode="External"/><Relationship Id="rId7" Type="http://schemas.openxmlformats.org/officeDocument/2006/relationships/hyperlink" Target="https://github.com/lacjkea/Online-style-tiles-21A" TargetMode="External"/><Relationship Id="rId8" Type="http://schemas.openxmlformats.org/officeDocument/2006/relationships/hyperlink" Target="https://github.com/lacjkea/Online-style-tiles-21A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listapart.com/article/style-tiles-and-how-they-work/" TargetMode="External"/><Relationship Id="rId4" Type="http://schemas.openxmlformats.org/officeDocument/2006/relationships/hyperlink" Target="http://styletil.es/" TargetMode="External"/><Relationship Id="rId5" Type="http://schemas.openxmlformats.org/officeDocument/2006/relationships/hyperlink" Target="https://developers.google.com/web/tools/chrome-devtools/cs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w3schools.com/css/css3_variables.asp" TargetMode="External"/><Relationship Id="rId4" Type="http://schemas.openxmlformats.org/officeDocument/2006/relationships/hyperlink" Target="https://github.com/lacjkea/Online-style-tiles-21A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hyperlink" Target="https://www.w3schools.com/css/css3_variables.asp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w3schools.com/css/css3_variables.asp" TargetMode="External"/><Relationship Id="rId4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etbootstrap.com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etbootstrap.com/" TargetMode="External"/><Relationship Id="rId4" Type="http://schemas.openxmlformats.org/officeDocument/2006/relationships/hyperlink" Target="https://getbootstrap.com/docs/5.1/getting-started/download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state.nu/da/forsiden/" TargetMode="External"/><Relationship Id="rId4" Type="http://schemas.openxmlformats.org/officeDocument/2006/relationships/hyperlink" Target="https://www.smartpage.dk/" TargetMode="External"/><Relationship Id="rId5" Type="http://schemas.openxmlformats.org/officeDocument/2006/relationships/hyperlink" Target="https://open.spotify.com/playlist/7bx6W01wfzWBpc6mUjFOu9?si=423815445c4b4314&amp;nd=1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etbootstrap.com/docs/5.1/getting-started/introduction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etbootstrap.com/docs/5.1/getting-started/introduction/#starter-template" TargetMode="External"/><Relationship Id="rId4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getbootstrap.com/docs/5.1/getting-started/introduction/#components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eams.microsoft.com/l/channel/19%3abea3533f661642c687ae08dffb4d3c5d%40thread.tacv2/General?groupId=8f66e5c0-632d-454b-9672-d4269568f2c0&amp;tenantId=d10c3c6e-c228-4944-8b6a-6067c6afe3c9" TargetMode="External"/><Relationship Id="rId4" Type="http://schemas.openxmlformats.org/officeDocument/2006/relationships/hyperlink" Target="https://teams.microsoft.com/l/channel/19%3abea3533f661642c687ae08dffb4d3c5d%40thread.tacv2/General?groupId=8f66e5c0-632d-454b-9672-d4269568f2c0&amp;tenantId=d10c3c6e-c228-4944-8b6a-6067c6afe3c9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etbootstrap.com/docs/5.1/layout/grid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lacjkea.github.io/bootstrap-exercise1/" TargetMode="External"/><Relationship Id="rId4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github.com/lacjkea/bootstrap-exercise1-21A" TargetMode="External"/><Relationship Id="rId4" Type="http://schemas.openxmlformats.org/officeDocument/2006/relationships/hyperlink" Target="https://github.com/lacjkea/bootstrap-exercise1-21A" TargetMode="External"/><Relationship Id="rId5" Type="http://schemas.openxmlformats.org/officeDocument/2006/relationships/hyperlink" Target="https://github.com/lacjkea/bootstrap-exercise1-21A" TargetMode="External"/><Relationship Id="rId6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etbootstrap.com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etbootstrap.com/docs/5.1/getting-started/introduction/" TargetMode="External"/><Relationship Id="rId4" Type="http://schemas.openxmlformats.org/officeDocument/2006/relationships/hyperlink" Target="https://bootstrap-cheatsheet.themeselection.com/?21A" TargetMode="External"/><Relationship Id="rId5" Type="http://schemas.openxmlformats.org/officeDocument/2006/relationships/hyperlink" Target="https://bootstrap-cheatsheet.themeselection.com/?21f#justify-content-start" TargetMode="External"/><Relationship Id="rId6" Type="http://schemas.openxmlformats.org/officeDocument/2006/relationships/hyperlink" Target="https://www.linkedin.com/learning/bootstrap-5-essential-training/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977166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BS1: Online Style Tiles, </a:t>
            </a:r>
            <a:br>
              <a:rPr lang="en-GB"/>
            </a:br>
            <a:r>
              <a:rPr lang="en-GB"/>
              <a:t>introduktion til Bootstrap</a:t>
            </a:r>
            <a:br>
              <a:rPr lang="en-GB"/>
            </a:br>
            <a:r>
              <a:rPr lang="en-GB"/>
              <a:t>&amp; Bootstraps grid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Bootstrap</a:t>
            </a:r>
            <a:r>
              <a:rPr lang="en-GB"/>
              <a:t>, præsentation </a:t>
            </a:r>
            <a:r>
              <a:rPr lang="en-GB"/>
              <a:t>1</a:t>
            </a:r>
            <a:br>
              <a:rPr lang="en-GB"/>
            </a:br>
            <a:r>
              <a:rPr lang="en-GB"/>
              <a:t>Digital Design og Indhold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1b. Dagens program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Dagens program: Bootstrap 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Hvordan er det nu, man koder?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Kode style tiles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...vi vil gerne have alle med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Introduktion til Bootstrap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Med særlig fokus på grid’et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Nogle øvelser til at komme i gang med Bootstrap på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Dagens program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-GB">
                <a:solidFill>
                  <a:srgbClr val="B7B7B7"/>
                </a:solidFill>
              </a:rPr>
              <a:t>Overblik over deadlines og hjælp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Program denne uge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Dagens program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Recap: Grundliggende webudvikling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Ny Editor: Visual Studio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3 korte øvelser i browseren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Visual Studio Code: Installering og opsætning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Online Style Tile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Øvelse: Start på at kode jeres online Style Tiles (30 min)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Git og GitHub i VS Code (Til brug i forb. m. Style Tile-øvelsen)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Bootstrap &amp; Bootstraps grid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Lille Bootstrap grid øvelse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</a:t>
            </a:r>
            <a:r>
              <a:rPr lang="en-GB"/>
              <a:t> Recap: Grundliggende webudvikling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Brackets udfases - vi skifter til Visual Studio Code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Vi</a:t>
            </a:r>
            <a:r>
              <a:rPr lang="en-GB"/>
              <a:t> downloader og installerer </a:t>
            </a:r>
            <a:r>
              <a:rPr lang="en-GB"/>
              <a:t>lidt senere</a:t>
            </a:r>
            <a:r>
              <a:rPr lang="en-GB"/>
              <a:t>.</a:t>
            </a:r>
            <a:r>
              <a:rPr lang="en-GB"/>
              <a:t> 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468825"/>
            <a:ext cx="57340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38" y="2699325"/>
            <a:ext cx="8741324" cy="6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Før Bootstrap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at kunne anvende frameworket Bootstrap, skal man have ret godt styr på(, hvordan man arbejder med)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HTML: semantisk HTML, DOM’en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CSS: the box model, selectors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(evt.)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Chrome Developer Tools (inspect/undersøg)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Så det sørger vi/I lige for, at I har/får helt styr på!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do (for jer) - vigtigt!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 - eller få styr på: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 bruge Google </a:t>
            </a:r>
            <a:r>
              <a:rPr lang="en-GB"/>
              <a:t>Chromes </a:t>
            </a:r>
            <a:r>
              <a:rPr lang="en-GB"/>
              <a:t>el. FireFox’ DevTools (inspect/undersøg)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selectors, DOM og parent-child-forhold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box model (stadig relevant ift. Bootstrap, trods </a:t>
            </a:r>
            <a:br>
              <a:rPr lang="en-GB"/>
            </a:br>
            <a:r>
              <a:rPr lang="en-GB"/>
              <a:t>flexbox m.m.)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“indholdet”, padding og margin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RWD - Responsive Web Design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box model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CSS: Tænk ind i boksen. HTML-elementer er kasser i kasser, som opfører sig efter boksmodellen (...dog også nye vinde med CSS grid, flexbox m.m.): &lt;body&gt;, &lt;section&gt;, &lt;p&gt;, &lt;img&gt;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https://www.w3schools.com/css/css_boxmodel.asp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Selectors: pege på hvilke HTML-elementer (bokse), vi vil gøre noget ved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https://www.w3schools.com/cssref/css_selectors.asp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5"/>
              </a:rPr>
              <a:t>https://www.w3schools.com/cssref/trysel.asp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399" y="159171"/>
            <a:ext cx="3945024" cy="1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 er bokse/kasser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box model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https://www.dr.dk/</a:t>
            </a:r>
            <a:r>
              <a:rPr lang="en-GB"/>
              <a:t> 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https://getbootstrap.com/docs/5.1/examples/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Rundt i DOM’en med selectorer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Inheritance og cascading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“Console”-tab (errors &amp; JS debugging)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“Computed”-tab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“Classes”-tab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Med selectors kan vi “pege” på de bokse,</a:t>
            </a:r>
            <a:br>
              <a:rPr lang="en-GB"/>
            </a:br>
            <a:r>
              <a:rPr lang="en-GB"/>
              <a:t>vi </a:t>
            </a:r>
            <a:r>
              <a:rPr lang="en-GB"/>
              <a:t>g</a:t>
            </a:r>
            <a:r>
              <a:rPr lang="en-GB"/>
              <a:t>erne vil gøre noget ved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747" y="0"/>
            <a:ext cx="29912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Selektorer?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468825"/>
            <a:ext cx="8445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CSS: #main-nav{}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CSS: .text-center{}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Denne præsentation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Overblik over deadlines og hjælp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Program denne uge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Dagens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Recap: Grundliggende webudvikling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Ny Editor: Visual Studio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3 korte øvelser i browseren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(</a:t>
            </a:r>
            <a:r>
              <a:rPr lang="en-GB"/>
              <a:t>Ny Editor) </a:t>
            </a:r>
            <a:r>
              <a:rPr lang="en-GB"/>
              <a:t>Visual Studio Code: Installering og opsætning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Online Style Tile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Øvelse: Start på at kode jeres online Style Tiles (30 min)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Git og GitHub i VS Code (Til brug i forb. m. Style Tile-øvelsen)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Bootstrap &amp; Bootstraps grid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Lille Bootstrap grid øvelse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Selektorer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468825"/>
            <a:ext cx="8445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CSS: #main-nav{} - id</a:t>
            </a:r>
            <a:br>
              <a:rPr lang="en-GB"/>
            </a:br>
            <a:r>
              <a:rPr lang="en-GB"/>
              <a:t>HTML (kun én): </a:t>
            </a:r>
            <a:br>
              <a:rPr lang="en-GB"/>
            </a:br>
            <a:r>
              <a:rPr lang="en-GB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&lt;nav id=”main-nav”&gt;&lt;ul&gt;&lt;li&gt;...&lt;/li&gt;&lt;/ul&gt;&lt;/nav&gt;</a:t>
            </a:r>
            <a:endParaRPr>
              <a:highlight>
                <a:srgbClr val="00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CSS: .text-center{} - class</a:t>
            </a:r>
            <a:br>
              <a:rPr lang="en-GB"/>
            </a:br>
            <a:r>
              <a:rPr lang="en-GB"/>
              <a:t>HTML (flere): </a:t>
            </a:r>
            <a:br>
              <a:rPr lang="en-GB"/>
            </a:br>
            <a:r>
              <a:rPr lang="en-GB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&lt;p class=”text-center”&gt;&lt;/p&gt;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Mere om cascade, specificity &amp; inheritance 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https://developer.mozilla.org/en-US/docs/Learn/CSS/Building_blocks/Cascade_and_inheritance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https://specifishity.com/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https://developer.mozilla.org/en-US/docs/Web/CSS/inheritance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2b. 3 korte øvelser i de næste slides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Lav dem, please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Øvelse 1 - opslag selectors (flere næste slide: 15 min. I alt)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Korte øvelser - afprøv links / De kan bruges til opslag (&amp; bogmærk dem)</a:t>
            </a:r>
            <a:endParaRPr sz="1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400"/>
              <a:t>Start download af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r>
              <a:rPr lang="en-GB" sz="1400"/>
              <a:t> </a:t>
            </a:r>
            <a:br>
              <a:rPr lang="en-GB" sz="1400"/>
            </a:br>
            <a:r>
              <a:rPr lang="en-GB" sz="1400"/>
              <a:t>(hvis ikke, du har hentet det)</a:t>
            </a:r>
            <a:br>
              <a:rPr lang="en-GB" sz="1400"/>
            </a:b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Windows-brugere: accepter ‘default settings’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Mac-brugere: installér ALTID programmer i “Applications”-mappen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400"/>
              <a:t>CSS vocabulary / CSS ordbog</a:t>
            </a:r>
            <a:br>
              <a:rPr lang="en-GB" sz="1400"/>
            </a:br>
            <a:r>
              <a:rPr lang="en-GB" sz="1400" u="sng">
                <a:solidFill>
                  <a:schemeClr val="hlink"/>
                </a:solidFill>
                <a:hlinkClick r:id="rId4"/>
              </a:rPr>
              <a:t>https://t.ly/ABss/</a:t>
            </a:r>
            <a:br>
              <a:rPr lang="en-GB" sz="1000"/>
            </a:br>
            <a:r>
              <a:rPr lang="en-GB" sz="1000"/>
              <a:t>[=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http://apps.workflower.fi/vocabs/css/en#value</a:t>
            </a:r>
            <a:r>
              <a:rPr lang="en-GB" sz="1000"/>
              <a:t>]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400"/>
              <a:t>CSS selector tester</a:t>
            </a:r>
            <a:br>
              <a:rPr lang="en-GB" sz="1400"/>
            </a:br>
            <a:r>
              <a:rPr lang="en-GB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https://t.ly/E9JyJ/</a:t>
            </a:r>
            <a:br>
              <a:rPr lang="en-GB" sz="1000"/>
            </a:br>
            <a:r>
              <a:rPr lang="en-GB" sz="1000"/>
              <a:t>[=</a:t>
            </a:r>
            <a:r>
              <a:rPr lang="en-GB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https://www.w3schools.com/cssref/trysel.asp</a:t>
            </a:r>
            <a:r>
              <a:rPr lang="en-GB" sz="1000"/>
              <a:t>]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Øvelse 2 &amp; 3</a:t>
            </a:r>
            <a:endParaRPr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Øvelser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en-GB"/>
              <a:t>Chrome DevTools øvelse - Læs og gør: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https://t.ly/pJe8M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/>
              <a:t>[=</a:t>
            </a:r>
            <a:r>
              <a:rPr lang="en-GB" sz="1000" u="sng">
                <a:solidFill>
                  <a:schemeClr val="hlink"/>
                </a:solidFill>
                <a:hlinkClick r:id="rId4"/>
              </a:rPr>
              <a:t>https://developers.google.com/web/tools/chrome-devtools/css</a:t>
            </a:r>
            <a:r>
              <a:rPr lang="en-GB" sz="1000"/>
              <a:t>)]</a:t>
            </a:r>
            <a:endParaRPr sz="10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en-GB"/>
              <a:t>Gå ind på en anden hjemmeside (f.eks. dr.dk) og ændr margin og padding på et element ved at bruge Chromes DevTools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Navigation i Chrome DevTools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Elements-fanen</a:t>
            </a:r>
            <a:br>
              <a:rPr b="1" lang="en-GB"/>
            </a:br>
            <a:r>
              <a:rPr lang="en-GB"/>
              <a:t>Brug piletasterne op og ned og til siderne for at åbne/lukke for ‘elementer inden i</a:t>
            </a:r>
            <a:r>
              <a:rPr b="1" lang="en-GB"/>
              <a:t>’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Styles-fanen</a:t>
            </a:r>
            <a:br>
              <a:rPr lang="en-GB"/>
            </a:br>
            <a:r>
              <a:rPr lang="en-GB"/>
              <a:t>Når du har klikket på en egenskab i CSS’en, så brug &lt;tab&gt;-tasten og &lt;SHIFT&gt;+&lt;tab&gt; til at gå frem og tilbage OG &lt;enter&gt; til at fuldføre det foreslåede.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Ekstra øvelse - Chrome Developer Tools</a:t>
            </a:r>
            <a:endParaRPr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reference / læs &amp; gør det der står i artiklen, hvis du gerne vil blive endnu bedre til at bruge Chromes Developer Tools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https://developers.google.com/web/tools/chrome-devtools/css/reference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 links om selektorer</a:t>
            </a:r>
            <a:endParaRPr/>
          </a:p>
        </p:txBody>
      </p:sp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Selectors explained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https://kittygiraudel.github.io/selectors-explained/?s=ul%2520%253E%2520li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CSS specificity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https://polypane.app/css-specificity-calculator/#selector=ul%20%3E%20li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https://specifishity.com/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2c. Visual Studio Code: </a:t>
            </a:r>
            <a:br>
              <a:rPr lang="en-GB"/>
            </a:br>
            <a:r>
              <a:rPr lang="en-GB"/>
              <a:t>Installering og opsætning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(30 min.)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Studio Code: Installering og opsætning</a:t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Følg guiden her: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https://docs.google.com/document/d/10gGgraYz79wtHFhWbrVvDg12yT3w1nPMeeY7-RpfYRU/edit?usp=sharing</a:t>
            </a:r>
            <a:r>
              <a:rPr lang="en-GB"/>
              <a:t> </a:t>
            </a: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91050"/>
            <a:ext cx="4799250" cy="22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Studio Code - redigering af filer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533875" y="1468825"/>
            <a:ext cx="5298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Husk ALTID at åbne hele mappen med dit projekt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Når du redigerer filer, så hav det øverste ikon (hvid) t.v. aktivt </a:t>
            </a:r>
            <a:br>
              <a:rPr lang="en-GB"/>
            </a:br>
            <a:r>
              <a:rPr lang="en-GB"/>
              <a:t>(ikke   git-ikonet/nr. 3)</a:t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68825"/>
            <a:ext cx="2902038" cy="30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0325" y="2214750"/>
            <a:ext cx="561850" cy="5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195" y="3151984"/>
            <a:ext cx="290700" cy="2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O</a:t>
            </a:r>
            <a:r>
              <a:rPr lang="en-GB"/>
              <a:t>verblik over deadlines og hjælp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Studio Code - preview lokalt/live server</a:t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Hav en HTML-fil aktiv, klik på Go Live (nederst t.h. I VS Code)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Eller</a:t>
            </a:r>
            <a:r>
              <a:rPr lang="en-GB"/>
              <a:t> åben command palette med </a:t>
            </a:r>
            <a:br>
              <a:rPr lang="en-GB"/>
            </a:br>
            <a:r>
              <a:rPr lang="en-GB"/>
              <a:t>CTRL + SHIFT + P / CMD + SHIFT + P</a:t>
            </a:r>
            <a:br>
              <a:rPr lang="en-GB"/>
            </a:br>
            <a:r>
              <a:rPr lang="en-GB"/>
              <a:t>...og skriv/vælg: “Live Server: Open with Live Server”</a:t>
            </a:r>
            <a:br>
              <a:rPr lang="en-GB"/>
            </a:br>
            <a:br>
              <a:rPr lang="en-GB"/>
            </a:b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 rotWithShape="1">
          <a:blip r:embed="rId3">
            <a:alphaModFix/>
          </a:blip>
          <a:srcRect b="12757" l="0" r="0" t="37813"/>
          <a:stretch/>
        </p:blipFill>
        <p:spPr>
          <a:xfrm>
            <a:off x="1549100" y="1900075"/>
            <a:ext cx="7594901" cy="2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00" y="3517200"/>
            <a:ext cx="8912250" cy="9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Online Style Tiles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Tiles - recap</a:t>
            </a:r>
            <a:endParaRPr/>
          </a:p>
        </p:txBody>
      </p:sp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mere forfinet end et traditionelt moodboard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mindre detaljeret end website mockup</a:t>
            </a:r>
            <a:endParaRPr sz="1400"/>
          </a:p>
          <a:p>
            <a:pPr indent="0" lvl="0" marL="45720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image: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http://styletil.es/</a:t>
            </a:r>
            <a:endParaRPr/>
          </a:p>
        </p:txBody>
      </p:sp>
      <p:pic>
        <p:nvPicPr>
          <p:cNvPr descr="a graphic comparing moodboards, style tiles and mockups" id="254" name="Google Shape;2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06000"/>
            <a:ext cx="91440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Style Tiles - fordele</a:t>
            </a:r>
            <a:endParaRPr/>
          </a:p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tiles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leveres (normalt) sideløbende med et site map, wireframes og andre user experience-</a:t>
            </a:r>
            <a:br>
              <a:rPr lang="en-GB"/>
            </a:br>
            <a:r>
              <a:rPr lang="en-GB"/>
              <a:t>leveringer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Metode til Responsive Web Design: Det endelige design er lavet i browseren ved at kombinere wireframes og style tiles </a:t>
            </a:r>
            <a:br>
              <a:rPr lang="en-GB"/>
            </a:br>
            <a:r>
              <a:rPr lang="en-GB"/>
              <a:t>(...ytret med forbehold - der er mange tilgange)</a:t>
            </a:r>
            <a:endParaRPr/>
          </a:p>
        </p:txBody>
      </p:sp>
      <p:sp>
        <p:nvSpPr>
          <p:cNvPr id="261" name="Google Shape;261;p4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Fordele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praktisk til RWD og forskellige skærm-str.: Fokus eksklusivt på det visuelle udtryk og sitet’s ‘feel’ (med web teknologier)</a:t>
            </a:r>
            <a:r>
              <a:rPr lang="en-GB"/>
              <a:t> [ikke IA, ikke bestemte skærm-str. etc.]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lavet til web (inklusiv hover states, animationer, transitions (overgange), modal m.m.)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noget af koden ender i endelige produkt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idx="2" type="body"/>
          </p:nvPr>
        </p:nvSpPr>
        <p:spPr>
          <a:xfrm>
            <a:off x="6830580" y="1470950"/>
            <a:ext cx="19998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>
                <a:highlight>
                  <a:srgbClr val="00FF00"/>
                </a:highlight>
              </a:rPr>
              <a:t>Design principles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Unity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Harmony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Balance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Rhythm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Emphasis</a:t>
            </a:r>
            <a:endParaRPr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6"/>
          <p:cNvSpPr txBox="1"/>
          <p:nvPr>
            <p:ph idx="2" type="body"/>
          </p:nvPr>
        </p:nvSpPr>
        <p:spPr>
          <a:xfrm>
            <a:off x="4830550" y="1470957"/>
            <a:ext cx="3999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2. Interpret</a:t>
            </a:r>
            <a:r>
              <a:rPr lang="en-GB"/>
              <a:t> (e.g. expressing ‘playful’ vs ‘conservative’)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 style tile proces 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http://styletil.es/</a:t>
            </a:r>
            <a:endParaRPr/>
          </a:p>
        </p:txBody>
      </p:sp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Listen</a:t>
            </a:r>
            <a:r>
              <a:rPr lang="en-GB" sz="1200"/>
              <a:t> (to the client)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-GB" sz="1000"/>
              <a:t>have a design kick off meeting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-GB" sz="1000"/>
              <a:t>ask questions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Interpret</a:t>
            </a:r>
            <a:br>
              <a:rPr b="1" lang="en-GB" sz="1200"/>
            </a:br>
            <a:r>
              <a:rPr lang="en-GB" sz="1200"/>
              <a:t>Aggregate adjectives from the answer process, identify themes and sort similarities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Define a visual language</a:t>
            </a:r>
            <a:br>
              <a:rPr b="1" lang="en-GB" sz="1200"/>
            </a:br>
            <a:r>
              <a:rPr lang="en-GB" sz="1200"/>
              <a:t>Determine themes from the aggregated adjectives and begin to match them up with styles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Iterate</a:t>
            </a:r>
            <a:br>
              <a:rPr lang="en-GB" sz="1200"/>
            </a:br>
            <a:r>
              <a:rPr lang="en-GB" sz="1200"/>
              <a:t>Presenting multiple tiles gives you information to work with that can influence the evolution of a tile.</a:t>
            </a:r>
            <a:br>
              <a:rPr lang="en-GB" sz="1200"/>
            </a:br>
            <a:endParaRPr sz="1200"/>
          </a:p>
        </p:txBody>
      </p:sp>
      <p:sp>
        <p:nvSpPr>
          <p:cNvPr id="270" name="Google Shape;270;p46"/>
          <p:cNvSpPr txBox="1"/>
          <p:nvPr>
            <p:ph idx="2" type="body"/>
          </p:nvPr>
        </p:nvSpPr>
        <p:spPr>
          <a:xfrm>
            <a:off x="4830255" y="1468825"/>
            <a:ext cx="2105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2. Interpret</a:t>
            </a:r>
            <a:r>
              <a:rPr lang="en-GB"/>
              <a:t> (e.g. 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00"/>
                </a:highlight>
              </a:rPr>
              <a:t>Design Elements 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Line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Color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Shape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Form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Pattern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Space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highlight>
                  <a:srgbClr val="00FF00"/>
                </a:highlight>
              </a:rPr>
              <a:t>Texture</a:t>
            </a:r>
            <a:endParaRPr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 txBox="1"/>
          <p:nvPr>
            <p:ph idx="2" type="body"/>
          </p:nvPr>
        </p:nvSpPr>
        <p:spPr>
          <a:xfrm>
            <a:off x="4982950" y="4425257"/>
            <a:ext cx="3999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highlight>
                  <a:srgbClr val="00FF00"/>
                </a:highlight>
              </a:rPr>
              <a:t>Kan jeres “værdier” udtrykkes gennem ovenstående?</a:t>
            </a:r>
            <a:endParaRPr i="1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Style Tiles</a:t>
            </a:r>
            <a:endParaRPr/>
          </a:p>
        </p:txBody>
      </p:sp>
      <p:sp>
        <p:nvSpPr>
          <p:cNvPr id="277" name="Google Shape;277;p4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style tile should express identified adjectives/keywords/values/purpose in choice of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typography &amp; hierarchy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rgbClr val="00FF00"/>
                </a:highlight>
              </a:rPr>
              <a:t>user interface (UI) elements - (“playful”, “young”)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highlight>
                  <a:srgbClr val="00FF00"/>
                </a:highlight>
              </a:rPr>
              <a:t>include hover states, animations, transitions, modal etc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graphical elements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logotype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trademark (the company logo)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fifth element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 sted at starte</a:t>
            </a:r>
            <a:endParaRPr/>
          </a:p>
        </p:txBody>
      </p:sp>
      <p:sp>
        <p:nvSpPr>
          <p:cNvPr id="283" name="Google Shape;283;p4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Et udgangspunkt, I kan redigere i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/>
              <a:t>Demo (all black):</a:t>
            </a:r>
            <a:br>
              <a:rPr lang="en-GB" sz="1700"/>
            </a:br>
            <a:r>
              <a:rPr lang="en-GB" sz="1700" u="sng">
                <a:solidFill>
                  <a:schemeClr val="hlink"/>
                </a:solidFill>
                <a:hlinkClick r:id="rId3"/>
              </a:rPr>
              <a:t>https://lacjkea.github.io</a:t>
            </a:r>
            <a:br>
              <a:rPr lang="en-GB" sz="1700" u="sng">
                <a:solidFill>
                  <a:schemeClr val="hlink"/>
                </a:solidFill>
                <a:hlinkClick r:id="rId4"/>
              </a:rPr>
            </a:br>
            <a:r>
              <a:rPr lang="en-GB" sz="1700" u="sng">
                <a:solidFill>
                  <a:schemeClr val="hlink"/>
                </a:solidFill>
                <a:hlinkClick r:id="rId5"/>
              </a:rPr>
              <a:t>/Online-style-tiles-21A/</a:t>
            </a:r>
            <a:r>
              <a:rPr lang="en-GB" sz="1700"/>
              <a:t> </a:t>
            </a:r>
            <a:br>
              <a:rPr lang="en-GB" sz="1000"/>
            </a:br>
            <a:br>
              <a:rPr lang="en-GB" sz="1700"/>
            </a:br>
            <a:r>
              <a:rPr lang="en-GB" sz="1700"/>
              <a:t>Repository (Koden):</a:t>
            </a:r>
            <a:br>
              <a:rPr lang="en-GB" sz="1700"/>
            </a:br>
            <a:r>
              <a:rPr lang="en-GB" u="sng">
                <a:solidFill>
                  <a:schemeClr val="hlink"/>
                </a:solidFill>
                <a:hlinkClick r:id="rId6"/>
              </a:rPr>
              <a:t>https://github.com/lacjkea</a:t>
            </a:r>
            <a:br>
              <a:rPr lang="en-GB" u="sng">
                <a:solidFill>
                  <a:schemeClr val="hlink"/>
                </a:solidFill>
                <a:hlinkClick r:id="rId7"/>
              </a:rPr>
            </a:br>
            <a:r>
              <a:rPr lang="en-GB" u="sng">
                <a:solidFill>
                  <a:schemeClr val="hlink"/>
                </a:solidFill>
                <a:hlinkClick r:id="rId8"/>
              </a:rPr>
              <a:t>/Online-style-tiles-21A</a:t>
            </a:r>
            <a:r>
              <a:rPr lang="en-GB"/>
              <a:t> </a:t>
            </a:r>
            <a:endParaRPr sz="1000"/>
          </a:p>
        </p:txBody>
      </p:sp>
      <p:pic>
        <p:nvPicPr>
          <p:cNvPr id="284" name="Google Shape;28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9760" y="-33250"/>
            <a:ext cx="41742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Variabler i CSS (korte version)</a:t>
            </a:r>
            <a:endParaRPr/>
          </a:p>
        </p:txBody>
      </p:sp>
      <p:sp>
        <p:nvSpPr>
          <p:cNvPr id="290" name="Google Shape;290;p4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Deklaration </a:t>
            </a:r>
            <a:br>
              <a:rPr lang="en-GB"/>
            </a:br>
            <a:r>
              <a:rPr lang="en-GB"/>
              <a:t>a</a:t>
            </a:r>
            <a:r>
              <a:rPr lang="en-GB"/>
              <a:t>f variabler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Overskrivning</a:t>
            </a:r>
            <a:br>
              <a:rPr lang="en-GB"/>
            </a:br>
            <a:r>
              <a:rPr lang="en-GB"/>
              <a:t>a</a:t>
            </a:r>
            <a:r>
              <a:rPr lang="en-GB"/>
              <a:t>f variabler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Anvendelse</a:t>
            </a:r>
            <a:br>
              <a:rPr lang="en-GB"/>
            </a:br>
            <a:r>
              <a:rPr lang="en-GB"/>
              <a:t>a</a:t>
            </a:r>
            <a:r>
              <a:rPr lang="en-GB"/>
              <a:t>f dem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calc? </a:t>
            </a:r>
            <a:br>
              <a:rPr lang="en-GB"/>
            </a:br>
            <a:endParaRPr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18" y="1468825"/>
            <a:ext cx="2494783" cy="30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840" y="1468825"/>
            <a:ext cx="2799462" cy="309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forlængelse af Style Tiles... til web… overvej (evt.)</a:t>
            </a:r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Hvordan er jeres FMCG’s “feel” (i brugergrænsefladen)?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Hvordan lyder jeres FMCG(s brand)?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Kilder</a:t>
            </a:r>
            <a:endParaRPr/>
          </a:p>
        </p:txBody>
      </p:sp>
      <p:sp>
        <p:nvSpPr>
          <p:cNvPr id="305" name="Google Shape;305;p5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Tiles</a:t>
            </a:r>
            <a:br>
              <a:rPr lang="en-GB"/>
            </a:br>
            <a:r>
              <a:rPr lang="en-GB" sz="17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https://alistapart.com/article/style-tiles-and-how-they-work/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http://styletil.es/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Øvelse i Chrome Devtools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5"/>
              </a:rPr>
              <a:t>https://developers.google.com/web/tools/chrome-devtools/css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Deadlines uge 2 &amp; 3 (ugenumre 39 &amp; 40)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Uge 2 (denne uge, dvs. uge 39)</a:t>
            </a:r>
            <a:br>
              <a:rPr b="1" lang="en-GB"/>
            </a:br>
            <a:r>
              <a:rPr lang="en-GB"/>
              <a:t>Tirsdag </a:t>
            </a:r>
            <a:r>
              <a:rPr b="1" lang="en-GB"/>
              <a:t>28/9</a:t>
            </a:r>
            <a:r>
              <a:rPr lang="en-GB"/>
              <a:t> kl. 23.59: Online Style Tile</a:t>
            </a:r>
            <a:br>
              <a:rPr lang="en-GB"/>
            </a:br>
            <a:r>
              <a:rPr lang="en-GB"/>
              <a:t>Onsdag </a:t>
            </a:r>
            <a:r>
              <a:rPr b="1" lang="en-GB"/>
              <a:t>29/9</a:t>
            </a:r>
            <a:r>
              <a:rPr lang="en-GB"/>
              <a:t> kl. 23.59: Content outline &amp; wireframes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Uge 3 (dvs. uge 40)</a:t>
            </a:r>
            <a:br>
              <a:rPr lang="en-GB"/>
            </a:br>
            <a:r>
              <a:rPr lang="en-GB"/>
              <a:t>?? Kunderejse og SoMe-indhold (Dannie &amp; Louise)</a:t>
            </a:r>
            <a:br>
              <a:rPr b="1" lang="en-GB"/>
            </a:b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3a. Øvelse: Start på at kode </a:t>
            </a:r>
            <a:br>
              <a:rPr lang="en-GB"/>
            </a:br>
            <a:r>
              <a:rPr lang="en-GB"/>
              <a:t>jeres online Style Tiles (45 min)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...Og få mere styr på VS Code, Git &amp; GitHub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Øvelse 1:3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(45 min.)</a:t>
            </a:r>
            <a:endParaRPr/>
          </a:p>
        </p:txBody>
      </p:sp>
      <p:sp>
        <p:nvSpPr>
          <p:cNvPr id="316" name="Google Shape;316;p5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Øvelse: recap af kodning (HTML &amp; CSS), </a:t>
            </a:r>
            <a:r>
              <a:rPr lang="en-GB" sz="1100"/>
              <a:t>brug af Chrome Developer Tools, </a:t>
            </a:r>
            <a:r>
              <a:rPr lang="en-GB" sz="1100"/>
              <a:t>git og GitHub m.m.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Help?</a:t>
            </a:r>
            <a:br>
              <a:rPr lang="en-GB" sz="1100"/>
            </a:br>
            <a:r>
              <a:rPr lang="en-GB" sz="1100"/>
              <a:t>CSS variabler - det er bl.a. </a:t>
            </a:r>
            <a:r>
              <a:rPr lang="en-GB" sz="1100"/>
              <a:t>d</a:t>
            </a:r>
            <a:r>
              <a:rPr lang="en-GB" sz="1100"/>
              <a:t>em, I skal ændre</a:t>
            </a:r>
            <a:br>
              <a:rPr lang="en-GB" sz="1100"/>
            </a:br>
            <a:r>
              <a:rPr lang="en-GB" sz="1000" u="sng">
                <a:solidFill>
                  <a:schemeClr val="hlink"/>
                </a:solidFill>
                <a:hlinkClick r:id="rId3"/>
              </a:rPr>
              <a:t>https://www.w3schools.com/css/css3_variables.asp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100"/>
            </a:br>
            <a:r>
              <a:rPr lang="en-GB" sz="1100"/>
              <a:t>e</a:t>
            </a:r>
            <a:r>
              <a:rPr lang="en-GB" sz="1100"/>
              <a:t>llers: </a:t>
            </a:r>
            <a:r>
              <a:rPr b="1" lang="en-GB" sz="1100"/>
              <a:t>Spørg!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Se også de efterfølgende slides</a:t>
            </a:r>
            <a:endParaRPr b="1" sz="1100"/>
          </a:p>
        </p:txBody>
      </p:sp>
      <p:sp>
        <p:nvSpPr>
          <p:cNvPr id="317" name="Google Shape;317;p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Gå til repo på GitHub: </a:t>
            </a:r>
            <a: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https://github.com/lacjkea/Online-style-tiles-21A</a:t>
            </a:r>
            <a:r>
              <a:rPr lang="en-GB" sz="700"/>
              <a:t> </a:t>
            </a:r>
            <a:endParaRPr sz="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Klik “Fork”</a:t>
            </a:r>
            <a:br>
              <a:rPr lang="en-GB"/>
            </a:b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Få linket til dit eget repository fra GitHub</a:t>
            </a:r>
            <a:endParaRPr/>
          </a:p>
        </p:txBody>
      </p:sp>
      <p:grpSp>
        <p:nvGrpSpPr>
          <p:cNvPr id="318" name="Google Shape;318;p53"/>
          <p:cNvGrpSpPr/>
          <p:nvPr/>
        </p:nvGrpSpPr>
        <p:grpSpPr>
          <a:xfrm>
            <a:off x="4939475" y="2402729"/>
            <a:ext cx="4128301" cy="485400"/>
            <a:chOff x="4939500" y="2652775"/>
            <a:chExt cx="4128301" cy="485400"/>
          </a:xfrm>
        </p:grpSpPr>
        <p:pic>
          <p:nvPicPr>
            <p:cNvPr id="319" name="Google Shape;319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39500" y="2652785"/>
              <a:ext cx="4128301" cy="446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53"/>
            <p:cNvSpPr/>
            <p:nvPr/>
          </p:nvSpPr>
          <p:spPr>
            <a:xfrm>
              <a:off x="7890850" y="2652775"/>
              <a:ext cx="1012200" cy="4854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1" name="Google Shape;32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252" y="3625475"/>
            <a:ext cx="2827774" cy="12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3"/>
          <p:cNvSpPr/>
          <p:nvPr/>
        </p:nvSpPr>
        <p:spPr>
          <a:xfrm>
            <a:off x="8302220" y="4562575"/>
            <a:ext cx="326700" cy="335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876" y="1078750"/>
            <a:ext cx="1329299" cy="9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/>
          <p:nvPr>
            <p:ph idx="2" type="body"/>
          </p:nvPr>
        </p:nvSpPr>
        <p:spPr>
          <a:xfrm>
            <a:off x="4939500" y="724200"/>
            <a:ext cx="39387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-GB"/>
              <a:t>I </a:t>
            </a:r>
            <a:r>
              <a:rPr lang="en-GB"/>
              <a:t>Visual Studio code</a:t>
            </a:r>
            <a:br>
              <a:rPr lang="en-GB"/>
            </a:br>
            <a:r>
              <a:rPr lang="en-GB" sz="1400"/>
              <a:t>Run a command</a:t>
            </a:r>
            <a:br>
              <a:rPr lang="en-GB" sz="1400"/>
            </a:br>
            <a:r>
              <a:rPr lang="en-GB" sz="1400"/>
              <a:t>(CTRL + SHIFT + P)</a:t>
            </a:r>
            <a:br>
              <a:rPr lang="en-GB" sz="1400"/>
            </a:br>
            <a:r>
              <a:rPr lang="en-GB" sz="1400"/>
              <a:t>(CMD + SHIFT + P)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-GB"/>
              <a:t>Find “Git: Clone”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-GB"/>
              <a:t>Paste linket (pkt. 3) &amp;</a:t>
            </a:r>
            <a:br>
              <a:rPr lang="en-GB"/>
            </a:b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-GB"/>
              <a:t>Vælg mappen, hvor mappen m. din kode skal ligge</a:t>
            </a:r>
            <a:endParaRPr/>
          </a:p>
        </p:txBody>
      </p:sp>
      <p:sp>
        <p:nvSpPr>
          <p:cNvPr id="329" name="Google Shape;329;p5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Øvelse 2:3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(45 min.)</a:t>
            </a:r>
            <a:endParaRPr/>
          </a:p>
        </p:txBody>
      </p:sp>
      <p:sp>
        <p:nvSpPr>
          <p:cNvPr id="330" name="Google Shape;330;p5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Øvelse: recap af kodning (HTML &amp; CSS), brug af Chrome Developer Tools, git og GitHub m.m.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Help?</a:t>
            </a:r>
            <a:br>
              <a:rPr lang="en-GB" sz="1100"/>
            </a:br>
            <a:r>
              <a:rPr lang="en-GB" sz="1100"/>
              <a:t>CSS variabler - det er bl.a. dem, I skal ændre</a:t>
            </a:r>
            <a:br>
              <a:rPr lang="en-GB" sz="1100"/>
            </a:br>
            <a:r>
              <a:rPr lang="en-GB" sz="1000" u="sng">
                <a:solidFill>
                  <a:schemeClr val="hlink"/>
                </a:solidFill>
                <a:hlinkClick r:id="rId4"/>
              </a:rPr>
              <a:t>https://www.w3schools.com/css/css3_variables.asp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100"/>
            </a:br>
            <a:r>
              <a:rPr lang="en-GB" sz="1100"/>
              <a:t>ellers: </a:t>
            </a:r>
            <a:r>
              <a:rPr b="1" lang="en-GB" sz="1100"/>
              <a:t>Spørg!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Se også de efterfølgende slides</a:t>
            </a:r>
            <a:endParaRPr b="1" sz="1100"/>
          </a:p>
        </p:txBody>
      </p:sp>
      <p:sp>
        <p:nvSpPr>
          <p:cNvPr id="331" name="Google Shape;331;p54"/>
          <p:cNvSpPr/>
          <p:nvPr/>
        </p:nvSpPr>
        <p:spPr>
          <a:xfrm>
            <a:off x="7665761" y="1762525"/>
            <a:ext cx="1040700" cy="335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9500" y="3146075"/>
            <a:ext cx="3837001" cy="557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2955" y="2216975"/>
            <a:ext cx="880220" cy="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en-GB"/>
              <a:t>Vælg mappen, hvor mappen m. din kode skal ligge på din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en-GB"/>
              <a:t>Åbn den</a:t>
            </a: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en-GB"/>
              <a:t>Hvis du gerne vil lave en branch (anbefalet - se næste slides)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en-GB"/>
              <a:t>Redigér i “style.css”</a:t>
            </a:r>
            <a:endParaRPr/>
          </a:p>
        </p:txBody>
      </p:sp>
      <p:sp>
        <p:nvSpPr>
          <p:cNvPr id="339" name="Google Shape;339;p5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Øvelse 3:3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(45 min.)</a:t>
            </a:r>
            <a:endParaRPr/>
          </a:p>
        </p:txBody>
      </p:sp>
      <p:sp>
        <p:nvSpPr>
          <p:cNvPr id="340" name="Google Shape;340;p5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Øvelse: recap af kodning (HTML &amp; CSS), brug af Chrome Developer Tools, git og GitHub m.m.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Help?</a:t>
            </a:r>
            <a:br>
              <a:rPr lang="en-GB" sz="1100"/>
            </a:br>
            <a:r>
              <a:rPr lang="en-GB" sz="1100"/>
              <a:t>CSS variabler - det er bl.a. dem, I skal ændre</a:t>
            </a:r>
            <a:br>
              <a:rPr lang="en-GB" sz="1100"/>
            </a:br>
            <a:r>
              <a:rPr lang="en-GB" sz="1000" u="sng">
                <a:solidFill>
                  <a:schemeClr val="hlink"/>
                </a:solidFill>
                <a:hlinkClick r:id="rId3"/>
              </a:rPr>
              <a:t>https://www.w3schools.com/css/css3_variables.asp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100"/>
            </a:br>
            <a:r>
              <a:rPr lang="en-GB" sz="1100"/>
              <a:t>ellers: </a:t>
            </a:r>
            <a:r>
              <a:rPr b="1" lang="en-GB" sz="1100"/>
              <a:t>Spørg!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Se også de efterfølgende slides</a:t>
            </a:r>
            <a:endParaRPr b="1" sz="1100"/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0" y="2068408"/>
            <a:ext cx="3837001" cy="71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3b. Git og GitHub i VS Code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(Til brug i forb. </a:t>
            </a:r>
            <a:r>
              <a:rPr lang="en-GB"/>
              <a:t>m</a:t>
            </a:r>
            <a:r>
              <a:rPr lang="en-GB"/>
              <a:t>. Style Tiles-øvelsen)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og GitHub er anbefalet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 anbefaler, at I bruger Git og GitHub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It’s the pro 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Versionsstyring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Historik/back-up af jeres kode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Kæmpe fordel i forb. </a:t>
            </a:r>
            <a:r>
              <a:rPr lang="en-GB"/>
              <a:t>m</a:t>
            </a:r>
            <a:r>
              <a:rPr lang="en-GB"/>
              <a:t>. kodehjælp og -vejledning (online fra tutorer onsdage eller undervisere (denne fredag))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Lav en branch</a:t>
            </a:r>
            <a:endParaRPr/>
          </a:p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8322"/>
            <a:ext cx="3999900" cy="263047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8"/>
          <p:cNvSpPr txBox="1"/>
          <p:nvPr>
            <p:ph idx="2" type="body"/>
          </p:nvPr>
        </p:nvSpPr>
        <p:spPr>
          <a:xfrm>
            <a:off x="4832400" y="1468900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nederst t.v. på “master”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Skriv navnet (her “lacjtest”) på din branch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“Create new branch”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/>
              <a:t>Og navnet nederst t.v. skifter fra “master” til “[dit-branch-navn]”</a:t>
            </a:r>
            <a:endParaRPr/>
          </a:p>
        </p:txBody>
      </p:sp>
      <p:sp>
        <p:nvSpPr>
          <p:cNvPr id="361" name="Google Shape;361;p58"/>
          <p:cNvSpPr/>
          <p:nvPr/>
        </p:nvSpPr>
        <p:spPr>
          <a:xfrm>
            <a:off x="311701" y="4388825"/>
            <a:ext cx="777600" cy="26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8"/>
          <p:cNvSpPr/>
          <p:nvPr/>
        </p:nvSpPr>
        <p:spPr>
          <a:xfrm>
            <a:off x="2332776" y="2258825"/>
            <a:ext cx="777600" cy="26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8"/>
          <p:cNvSpPr/>
          <p:nvPr/>
        </p:nvSpPr>
        <p:spPr>
          <a:xfrm>
            <a:off x="2417498" y="2585600"/>
            <a:ext cx="1757700" cy="26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7959"/>
            <a:ext cx="3999899" cy="159159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</a:t>
            </a:r>
            <a:r>
              <a:rPr lang="en-GB">
                <a:solidFill>
                  <a:srgbClr val="B7B7B7"/>
                </a:solidFill>
              </a:rPr>
              <a:t>, commit, push (til github.com)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71" name="Google Shape;371;p59"/>
          <p:cNvSpPr txBox="1"/>
          <p:nvPr>
            <p:ph idx="2" type="body"/>
          </p:nvPr>
        </p:nvSpPr>
        <p:spPr>
          <a:xfrm>
            <a:off x="4832400" y="1468900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på “Source Control”-ikonet t.v.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Hover m. musen vsa. “Changes” og/el. filnavnene t.h. - og plusset/plusserne kommer frem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/>
              <a:t>“Add”/Stage dine ændringer ved at klikke på plusset </a:t>
            </a:r>
            <a:br>
              <a:rPr lang="en-GB"/>
            </a:br>
            <a:r>
              <a:rPr lang="en-GB"/>
              <a:t>(hvis du klikker på det ud for Changes, tilføjer du alle dine ændringer på én gang)</a:t>
            </a:r>
            <a:endParaRPr/>
          </a:p>
        </p:txBody>
      </p:sp>
      <p:sp>
        <p:nvSpPr>
          <p:cNvPr id="372" name="Google Shape;372;p59"/>
          <p:cNvSpPr/>
          <p:nvPr/>
        </p:nvSpPr>
        <p:spPr>
          <a:xfrm>
            <a:off x="302600" y="3582900"/>
            <a:ext cx="5052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9"/>
          <p:cNvSpPr/>
          <p:nvPr/>
        </p:nvSpPr>
        <p:spPr>
          <a:xfrm>
            <a:off x="3358650" y="3092050"/>
            <a:ext cx="777600" cy="5949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7959"/>
            <a:ext cx="3999899" cy="15915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</a:rPr>
              <a:t>Add, </a:t>
            </a:r>
            <a:r>
              <a:rPr lang="en-GB"/>
              <a:t>commit</a:t>
            </a:r>
            <a:r>
              <a:rPr lang="en-GB">
                <a:solidFill>
                  <a:srgbClr val="B7B7B7"/>
                </a:solidFill>
              </a:rPr>
              <a:t>, push (til github.com)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80" name="Google Shape;380;p6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81" name="Google Shape;381;p60"/>
          <p:cNvSpPr txBox="1"/>
          <p:nvPr>
            <p:ph idx="2" type="body"/>
          </p:nvPr>
        </p:nvSpPr>
        <p:spPr>
          <a:xfrm>
            <a:off x="4832400" y="1468900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Skriv din commit message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på fluebenet</a:t>
            </a:r>
            <a:endParaRPr/>
          </a:p>
        </p:txBody>
      </p:sp>
      <p:sp>
        <p:nvSpPr>
          <p:cNvPr id="382" name="Google Shape;382;p60"/>
          <p:cNvSpPr/>
          <p:nvPr/>
        </p:nvSpPr>
        <p:spPr>
          <a:xfrm>
            <a:off x="931925" y="2747850"/>
            <a:ext cx="17307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0"/>
          <p:cNvSpPr/>
          <p:nvPr/>
        </p:nvSpPr>
        <p:spPr>
          <a:xfrm>
            <a:off x="3158725" y="2395100"/>
            <a:ext cx="4356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659683"/>
            <a:ext cx="4594276" cy="199926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1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90" name="Google Shape;390;p6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</a:rPr>
              <a:t>Add, commit, </a:t>
            </a:r>
            <a:r>
              <a:rPr lang="en-GB"/>
              <a:t>push (til github.com)</a:t>
            </a:r>
            <a:endParaRPr/>
          </a:p>
        </p:txBody>
      </p:sp>
      <p:sp>
        <p:nvSpPr>
          <p:cNvPr id="391" name="Google Shape;391;p61"/>
          <p:cNvSpPr txBox="1"/>
          <p:nvPr>
            <p:ph idx="2" type="body"/>
          </p:nvPr>
        </p:nvSpPr>
        <p:spPr>
          <a:xfrm>
            <a:off x="4832400" y="1468900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på de tre prikker vsa. “SOURCE CONTROL”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Klik “push”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...og “ja” til en meddelelse med noget a la “upstream branch does not exist” </a:t>
            </a:r>
            <a:endParaRPr/>
          </a:p>
        </p:txBody>
      </p:sp>
      <p:sp>
        <p:nvSpPr>
          <p:cNvPr id="392" name="Google Shape;392;p61"/>
          <p:cNvSpPr/>
          <p:nvPr/>
        </p:nvSpPr>
        <p:spPr>
          <a:xfrm>
            <a:off x="2856200" y="2812600"/>
            <a:ext cx="17307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1"/>
          <p:cNvSpPr/>
          <p:nvPr/>
        </p:nvSpPr>
        <p:spPr>
          <a:xfrm>
            <a:off x="3146623" y="1623368"/>
            <a:ext cx="435600" cy="41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Deadlines uge 4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Uge 4</a:t>
            </a:r>
            <a:br>
              <a:rPr lang="en-GB"/>
            </a:br>
            <a:r>
              <a:rPr lang="en-GB"/>
              <a:t>Onsdag </a:t>
            </a:r>
            <a:r>
              <a:rPr b="1" lang="en-GB"/>
              <a:t>13/10</a:t>
            </a:r>
            <a:r>
              <a:rPr lang="en-GB"/>
              <a:t> kl. 23.59: Projektdokumentation og digitale løsninger 1 (skal bruges torsdag)</a:t>
            </a:r>
            <a:br>
              <a:rPr lang="en-GB"/>
            </a:br>
            <a:r>
              <a:rPr lang="en-GB"/>
              <a:t>Fredag </a:t>
            </a:r>
            <a:r>
              <a:rPr b="1" lang="en-GB"/>
              <a:t>15</a:t>
            </a:r>
            <a:r>
              <a:rPr b="1" lang="en-GB"/>
              <a:t>/10</a:t>
            </a:r>
            <a:r>
              <a:rPr lang="en-GB"/>
              <a:t> kl. 9.00: Fokus på mikrosite og løsninger</a:t>
            </a:r>
            <a:br>
              <a:rPr lang="en-GB"/>
            </a:br>
            <a:r>
              <a:rPr lang="en-GB"/>
              <a:t>Søndag </a:t>
            </a:r>
            <a:r>
              <a:rPr b="1" lang="en-GB"/>
              <a:t>17/10</a:t>
            </a:r>
            <a:r>
              <a:rPr lang="en-GB"/>
              <a:t> kl. 23.59: Projektdokumentation og digitale løsninger 2 (på WISEflow)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Læs opgavebeskrivelsen for nærmere information om de enkelte afleveringer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Bootstrap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&amp; Bootstraps grid</a:t>
            </a:r>
            <a:endParaRPr/>
          </a:p>
        </p:txBody>
      </p:sp>
      <p:sp>
        <p:nvSpPr>
          <p:cNvPr id="399" name="Google Shape;399;p6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COPENHAGEN SCHOOL OF DESIGN AND TECHNOLOGY / KEA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Lasse Claes, lacj@kea.dk</a:t>
            </a:r>
            <a:endParaRPr sz="1200"/>
          </a:p>
        </p:txBody>
      </p:sp>
      <p:sp>
        <p:nvSpPr>
          <p:cNvPr id="400" name="Google Shape;400;p62"/>
          <p:cNvSpPr txBox="1"/>
          <p:nvPr/>
        </p:nvSpPr>
        <p:spPr>
          <a:xfrm>
            <a:off x="943725" y="4115275"/>
            <a:ext cx="1175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joke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</a:t>
            </a:r>
            <a:r>
              <a:rPr lang="en-GB"/>
              <a:t> </a:t>
            </a:r>
            <a:endParaRPr/>
          </a:p>
        </p:txBody>
      </p:sp>
      <p:sp>
        <p:nvSpPr>
          <p:cNvPr id="406" name="Google Shape;406;p6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50" y="335425"/>
            <a:ext cx="73056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25" y="3259988"/>
            <a:ext cx="79057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7" y="60400"/>
            <a:ext cx="314325" cy="27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Hvad er Bootstrap?</a:t>
            </a:r>
            <a:endParaRPr/>
          </a:p>
        </p:txBody>
      </p:sp>
      <p:sp>
        <p:nvSpPr>
          <p:cNvPr id="419" name="Google Shape;419;p6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</a:t>
            </a:r>
            <a:r>
              <a:rPr lang="en-GB"/>
              <a:t>t frontend framework / toolkit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Indeholder HTML, CSS &amp; JS vi anvender og bygger videre på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bl.a. et </a:t>
            </a:r>
            <a:r>
              <a:rPr i="1" lang="en-GB"/>
              <a:t>responsive</a:t>
            </a:r>
            <a:r>
              <a:rPr lang="en-GB"/>
              <a:t>, </a:t>
            </a:r>
            <a:r>
              <a:rPr i="1" lang="en-GB"/>
              <a:t>mobile first</a:t>
            </a:r>
            <a:r>
              <a:rPr lang="en-GB"/>
              <a:t>, </a:t>
            </a:r>
            <a:r>
              <a:rPr i="1" lang="en-GB"/>
              <a:t>12-kolonne</a:t>
            </a:r>
            <a:r>
              <a:rPr lang="en-GB"/>
              <a:t> </a:t>
            </a:r>
            <a:r>
              <a:rPr lang="en-GB"/>
              <a:t>gridsystem (default - og vores fokus i dag)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Præ-designede “components”/del-skabeloner (altså CSS og JS)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Nav-bars, buttons, dropdowns, slider (“Carousel”), formularer, knapper med meget mere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Seneste version &amp; docs - start altid her</a:t>
            </a:r>
            <a:r>
              <a:rPr lang="en-GB"/>
              <a:t>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</a:t>
            </a:r>
            <a:r>
              <a:rPr lang="en-GB"/>
              <a:t> (seneste)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 strike="sngStrike">
                <a:solidFill>
                  <a:schemeClr val="hlink"/>
                </a:solidFill>
                <a:hlinkClick r:id="rId4"/>
              </a:rPr>
              <a:t>https://getbootstrap.com/docs/5.1/getting-started/download/</a:t>
            </a:r>
            <a:r>
              <a:rPr lang="en-GB"/>
              <a:t> </a:t>
            </a:r>
            <a:br>
              <a:rPr lang="en-GB"/>
            </a:br>
            <a:r>
              <a:rPr lang="en-GB"/>
              <a:t>(forsk. måder at arbejde m. Bootstrap på)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Hvem bruger det?</a:t>
            </a:r>
            <a:endParaRPr/>
          </a:p>
        </p:txBody>
      </p:sp>
      <p:sp>
        <p:nvSpPr>
          <p:cNvPr id="425" name="Google Shape;425;p6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F.eks. 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https://state.nu/da/forsiden/</a:t>
            </a:r>
            <a:r>
              <a:rPr lang="en-GB"/>
              <a:t> (...og WP-Elementor)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https://www.smartpage.dk/</a:t>
            </a:r>
            <a:r>
              <a:rPr lang="en-GB"/>
              <a:t> - udvikler (/udviklede?) webshops vha. Bootstrap (del af deres workflow)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5"/>
              </a:rPr>
              <a:t>https://open.spotify.com/playlist/7bx6W01wfzWBpc6mUjFOu9?si=423815445c4b4314&amp;nd=1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Formular-tunge sites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Hurtigt og skræddersyet byggede landing pages?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 kommer løbende nye versioner - vi anvender den seneste… p.t. V. 5.1.1 - tidl.:</a:t>
            </a:r>
            <a:endParaRPr/>
          </a:p>
        </p:txBody>
      </p:sp>
      <p:sp>
        <p:nvSpPr>
          <p:cNvPr id="431" name="Google Shape;431;p6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V. 4.5.2</a:t>
            </a:r>
            <a:br>
              <a:rPr lang="en-GB"/>
            </a:br>
            <a:r>
              <a:rPr lang="en-GB"/>
              <a:t>[ no link :-)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Latest stable version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jQuery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GB"/>
              <a:t>Support for 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Custom properties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Fra </a:t>
            </a:r>
            <a:r>
              <a:rPr b="1" lang="en-GB"/>
              <a:t>V. 5.0.0-alpha1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Ingen jQuery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Ingen understøttelse af IE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“more future-friendly, and while we’re not fully there yet, the promise of CSS variables, faster JavaScript, fewer dependencies, and better APIs certainly feel right to us”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“we’ve begun using CSS custom properties in Bootstrap 5 thanks to dropping support for Internet Explorer”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den virkelige verden ville man afveje fordele og ulemper og modenhed af “nyeste version”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 er veldokumenteret</a:t>
            </a:r>
            <a:endParaRPr/>
          </a:p>
        </p:txBody>
      </p:sp>
      <p:sp>
        <p:nvSpPr>
          <p:cNvPr id="443" name="Google Shape;443;p6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Dokumentation (som I må/bliver nødt til at slå op i):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https://getbootstrap.com/docs/5.1/getting-started/introduction/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... Vi kan ikke gennemgå alt her jo, men vi prøver at komme i gang lige så stille, og så regner jeg med, at </a:t>
            </a:r>
            <a:r>
              <a:rPr b="1" lang="en-GB"/>
              <a:t>I/vi bruger dokumentationen og Chrome DevTools undervejs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... Vigtigt at have helt styr på sit overordnede layout/design til forskellige skærmstørrelser.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Startskabelon</a:t>
            </a:r>
            <a:endParaRPr/>
          </a:p>
        </p:txBody>
      </p:sp>
      <p:sp>
        <p:nvSpPr>
          <p:cNvPr id="449" name="Google Shape;449;p7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Copy-paste den til </a:t>
            </a:r>
            <a:br>
              <a:rPr lang="en-GB"/>
            </a:br>
            <a:r>
              <a:rPr lang="en-GB"/>
              <a:t>nye Bootstrap-</a:t>
            </a:r>
            <a:br>
              <a:rPr lang="en-GB"/>
            </a:br>
            <a:r>
              <a:rPr lang="en-GB"/>
              <a:t>projekter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https://getbootstrap.com/docs/5.1/getting-started/introduction/#starter-template</a:t>
            </a:r>
            <a:r>
              <a:rPr lang="en-GB"/>
              <a:t> </a:t>
            </a:r>
            <a:endParaRPr/>
          </a:p>
        </p:txBody>
      </p:sp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700" y="0"/>
            <a:ext cx="5646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requiring JavaScript</a:t>
            </a:r>
            <a:endParaRPr/>
          </a:p>
        </p:txBody>
      </p:sp>
      <p:sp>
        <p:nvSpPr>
          <p:cNvPr id="456" name="Google Shape;456;p7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https://getbootstrap.com/docs/5.1/getting-started/introduction/#components</a:t>
            </a:r>
            <a:r>
              <a:rPr lang="en-GB"/>
              <a:t> </a:t>
            </a:r>
            <a:endParaRPr/>
          </a:p>
        </p:txBody>
      </p:sp>
      <p:pic>
        <p:nvPicPr>
          <p:cNvPr id="457" name="Google Shape;4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867" y="1468825"/>
            <a:ext cx="6231421" cy="309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Husk tutorer på Teams om onsdagen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Tutorerne på Teams: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Onsdage 9 – 16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 redigerer/skriver aldrig direkte i Bootstraps filer!</a:t>
            </a:r>
            <a:br>
              <a:rPr lang="en-GB"/>
            </a:br>
            <a:r>
              <a:rPr lang="en-GB" sz="2400"/>
              <a:t>Vi linker bare til dem og bygger videre på det, der er i dem… </a:t>
            </a:r>
            <a:r>
              <a:rPr b="1" lang="en-GB" sz="2400"/>
              <a:t>i egne filer</a:t>
            </a:r>
            <a:endParaRPr b="1"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3"/>
          <p:cNvPicPr preferRelativeResize="0"/>
          <p:nvPr/>
        </p:nvPicPr>
        <p:blipFill rotWithShape="1">
          <a:blip r:embed="rId3">
            <a:alphaModFix/>
          </a:blip>
          <a:srcRect b="30565" l="0" r="0" t="0"/>
          <a:stretch/>
        </p:blipFill>
        <p:spPr>
          <a:xfrm>
            <a:off x="2819325" y="740900"/>
            <a:ext cx="6668374" cy="35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template</a:t>
            </a:r>
            <a:endParaRPr/>
          </a:p>
        </p:txBody>
      </p:sp>
      <p:sp>
        <p:nvSpPr>
          <p:cNvPr id="469" name="Google Shape;469;p7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Link(s) til </a:t>
            </a:r>
            <a:br>
              <a:rPr lang="en-GB"/>
            </a:br>
            <a:r>
              <a:rPr lang="en-GB"/>
              <a:t>Bootstraps </a:t>
            </a:r>
            <a:br>
              <a:rPr lang="en-GB"/>
            </a:br>
            <a:r>
              <a:rPr lang="en-GB"/>
              <a:t>Filer</a:t>
            </a:r>
            <a:br>
              <a:rPr lang="en-GB"/>
            </a:br>
            <a:r>
              <a:rPr lang="en-GB"/>
              <a:t>(redigér ikke </a:t>
            </a:r>
            <a:br>
              <a:rPr lang="en-GB"/>
            </a:br>
            <a:r>
              <a:rPr lang="en-GB"/>
              <a:t>i dem)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Link(s) til</a:t>
            </a:r>
            <a:br>
              <a:rPr lang="en-GB"/>
            </a:br>
            <a:r>
              <a:rPr lang="en-GB"/>
              <a:t>egne filer</a:t>
            </a:r>
            <a:br>
              <a:rPr lang="en-GB"/>
            </a:br>
            <a:r>
              <a:rPr lang="en-GB"/>
              <a:t>(sort baggrund)</a:t>
            </a:r>
            <a:endParaRPr/>
          </a:p>
        </p:txBody>
      </p:sp>
      <p:pic>
        <p:nvPicPr>
          <p:cNvPr id="470" name="Google Shape;4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12" y="2563625"/>
            <a:ext cx="2900375" cy="1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205" y="4213644"/>
            <a:ext cx="2647051" cy="3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 rotWithShape="1">
          <a:blip r:embed="rId6">
            <a:alphaModFix/>
          </a:blip>
          <a:srcRect b="0" l="0" r="6252" t="0"/>
          <a:stretch/>
        </p:blipFill>
        <p:spPr>
          <a:xfrm>
            <a:off x="6737142" y="2259459"/>
            <a:ext cx="820475" cy="3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 rotWithShape="1">
          <a:blip r:embed="rId6">
            <a:alphaModFix/>
          </a:blip>
          <a:srcRect b="0" l="0" r="6252" t="0"/>
          <a:stretch/>
        </p:blipFill>
        <p:spPr>
          <a:xfrm>
            <a:off x="6799467" y="3914409"/>
            <a:ext cx="820475" cy="3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Altså: egen kode lægges i egne filer!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Egen CSS-fil (med vores styling)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Egen JS-fil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Grid</a:t>
            </a:r>
            <a:endParaRPr/>
          </a:p>
        </p:txBody>
      </p:sp>
      <p:sp>
        <p:nvSpPr>
          <p:cNvPr id="484" name="Google Shape;484;p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Stammer fra print design</a:t>
            </a:r>
            <a:r>
              <a:rPr lang="en-GB"/>
              <a:t> = </a:t>
            </a:r>
            <a:r>
              <a:rPr b="1" lang="en-GB"/>
              <a:t>fast bredde og højde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Grids er over det hele (bagved)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Her et meget simpelt grid</a:t>
            </a:r>
            <a:br>
              <a:rPr lang="en-GB"/>
            </a:br>
            <a:r>
              <a:rPr lang="en-GB"/>
              <a:t>4 kolonner med samme bredde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+"/>
            </a:pPr>
            <a:r>
              <a:rPr lang="en-GB"/>
              <a:t>Ricky Gervais breaking</a:t>
            </a:r>
            <a:br>
              <a:rPr lang="en-GB"/>
            </a:br>
            <a:r>
              <a:rPr lang="en-GB"/>
              <a:t>the grid</a:t>
            </a:r>
            <a:endParaRPr/>
          </a:p>
        </p:txBody>
      </p:sp>
      <p:pic>
        <p:nvPicPr>
          <p:cNvPr id="485" name="Google Shape;4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11246" y="2247681"/>
            <a:ext cx="2652633" cy="198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153146" y="2247671"/>
            <a:ext cx="2652633" cy="198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Grid</a:t>
            </a:r>
            <a:endParaRPr/>
          </a:p>
        </p:txBody>
      </p:sp>
      <p:sp>
        <p:nvSpPr>
          <p:cNvPr id="492" name="Google Shape;492;p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Stammer fra print design = </a:t>
            </a:r>
            <a:r>
              <a:rPr b="1" lang="en-GB"/>
              <a:t>fast bredde (og ofte højde)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Grids er over det hele (bagved)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Her et meget simpelt grid</a:t>
            </a:r>
            <a:br>
              <a:rPr lang="en-GB"/>
            </a:br>
            <a:r>
              <a:rPr lang="en-GB"/>
              <a:t>4 kolonner med samme bredde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+"/>
            </a:pPr>
            <a:r>
              <a:rPr lang="en-GB"/>
              <a:t>Ricky Gervais breaking</a:t>
            </a:r>
            <a:br>
              <a:rPr lang="en-GB"/>
            </a:br>
            <a:r>
              <a:rPr lang="en-GB"/>
              <a:t>the grid</a:t>
            </a:r>
            <a:endParaRPr/>
          </a:p>
        </p:txBody>
      </p:sp>
      <p:pic>
        <p:nvPicPr>
          <p:cNvPr id="493" name="Google Shape;4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11246" y="2247681"/>
            <a:ext cx="2652633" cy="198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153146" y="2247671"/>
            <a:ext cx="2652633" cy="198947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6"/>
          <p:cNvSpPr txBox="1"/>
          <p:nvPr/>
        </p:nvSpPr>
        <p:spPr>
          <a:xfrm>
            <a:off x="6842825" y="1057613"/>
            <a:ext cx="2805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“Bagved” - get it?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496" name="Google Shape;496;p76"/>
          <p:cNvCxnSpPr/>
          <p:nvPr/>
        </p:nvCxnSpPr>
        <p:spPr>
          <a:xfrm flipH="1">
            <a:off x="8479925" y="1482550"/>
            <a:ext cx="87300" cy="3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76"/>
          <p:cNvCxnSpPr/>
          <p:nvPr/>
        </p:nvCxnSpPr>
        <p:spPr>
          <a:xfrm flipH="1">
            <a:off x="4438275" y="1386925"/>
            <a:ext cx="2361600" cy="6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Grid på dr.dk</a:t>
            </a:r>
            <a:endParaRPr/>
          </a:p>
        </p:txBody>
      </p:sp>
      <p:sp>
        <p:nvSpPr>
          <p:cNvPr id="503" name="Google Shape;503;p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13921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887" y="0"/>
            <a:ext cx="260551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747" y="0"/>
            <a:ext cx="299125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7"/>
          <p:cNvSpPr txBox="1"/>
          <p:nvPr/>
        </p:nvSpPr>
        <p:spPr>
          <a:xfrm>
            <a:off x="-63400" y="4715525"/>
            <a:ext cx="1584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iPhone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8" name="Google Shape;508;p77"/>
          <p:cNvSpPr txBox="1"/>
          <p:nvPr/>
        </p:nvSpPr>
        <p:spPr>
          <a:xfrm>
            <a:off x="3490300" y="4715525"/>
            <a:ext cx="1584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iPad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9" name="Google Shape;509;p77"/>
          <p:cNvSpPr txBox="1"/>
          <p:nvPr/>
        </p:nvSpPr>
        <p:spPr>
          <a:xfrm>
            <a:off x="7191924" y="4715525"/>
            <a:ext cx="1584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desktop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Bootstraps grid</a:t>
            </a:r>
            <a:endParaRPr/>
          </a:p>
        </p:txBody>
      </p:sp>
      <p:sp>
        <p:nvSpPr>
          <p:cNvPr id="515" name="Google Shape;515;p7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Bootstraps’ css-fil ligger der MANGE klasser, som vi skriver ind i vores HTML til at bygge grid’et med (og dermed layoute vores indhold)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https://getbootstrap.com/docs/5.1/layout/grid/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9"/>
          <p:cNvSpPr/>
          <p:nvPr/>
        </p:nvSpPr>
        <p:spPr>
          <a:xfrm>
            <a:off x="7034649" y="84124"/>
            <a:ext cx="531000" cy="53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9"/>
          <p:cNvSpPr txBox="1"/>
          <p:nvPr/>
        </p:nvSpPr>
        <p:spPr>
          <a:xfrm>
            <a:off x="7153473" y="142649"/>
            <a:ext cx="753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2" name="Google Shape;522;p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Bootstraps grid</a:t>
            </a:r>
            <a:endParaRPr/>
          </a:p>
        </p:txBody>
      </p:sp>
      <p:sp>
        <p:nvSpPr>
          <p:cNvPr id="523" name="Google Shape;523;p79"/>
          <p:cNvSpPr/>
          <p:nvPr/>
        </p:nvSpPr>
        <p:spPr>
          <a:xfrm>
            <a:off x="5080125" y="99550"/>
            <a:ext cx="531000" cy="53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Uden 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Med grid-kode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12-kolonner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/>
              <a:t>Responsive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CSS er skrevet </a:t>
            </a:r>
            <a:r>
              <a:rPr i="1" lang="en-GB"/>
              <a:t>Mobile first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Og det anbefales at CSS-strukturen er</a:t>
            </a:r>
            <a:br>
              <a:rPr lang="en-GB"/>
            </a:br>
            <a:r>
              <a:rPr lang="en-GB"/>
              <a:t>s</a:t>
            </a:r>
            <a:r>
              <a:rPr lang="en-GB"/>
              <a:t>ådan med break-points vha. min-width </a:t>
            </a:r>
            <a:endParaRPr/>
          </a:p>
        </p:txBody>
      </p:sp>
      <p:pic>
        <p:nvPicPr>
          <p:cNvPr id="525" name="Google Shape;525;p79"/>
          <p:cNvPicPr preferRelativeResize="0"/>
          <p:nvPr/>
        </p:nvPicPr>
        <p:blipFill rotWithShape="1">
          <a:blip r:embed="rId3">
            <a:alphaModFix/>
          </a:blip>
          <a:srcRect b="0" l="41128" r="42192" t="0"/>
          <a:stretch/>
        </p:blipFill>
        <p:spPr>
          <a:xfrm>
            <a:off x="7402000" y="0"/>
            <a:ext cx="15250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9"/>
          <p:cNvPicPr preferRelativeResize="0"/>
          <p:nvPr/>
        </p:nvPicPr>
        <p:blipFill rotWithShape="1">
          <a:blip r:embed="rId4">
            <a:alphaModFix/>
          </a:blip>
          <a:srcRect b="0" l="41609" r="42509" t="0"/>
          <a:stretch/>
        </p:blipFill>
        <p:spPr>
          <a:xfrm>
            <a:off x="5459175" y="0"/>
            <a:ext cx="1452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9"/>
          <p:cNvSpPr/>
          <p:nvPr/>
        </p:nvSpPr>
        <p:spPr>
          <a:xfrm rot="-1837873">
            <a:off x="6702280" y="2393895"/>
            <a:ext cx="957390" cy="787912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9"/>
          <p:cNvSpPr txBox="1"/>
          <p:nvPr/>
        </p:nvSpPr>
        <p:spPr>
          <a:xfrm>
            <a:off x="5198949" y="158075"/>
            <a:ext cx="753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9" name="Google Shape;529;p79"/>
          <p:cNvSpPr/>
          <p:nvPr/>
        </p:nvSpPr>
        <p:spPr>
          <a:xfrm rot="-1837873">
            <a:off x="6854680" y="2546295"/>
            <a:ext cx="957390" cy="787912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Lad os se et eksempel i browseren</a:t>
            </a:r>
            <a:endParaRPr/>
          </a:p>
        </p:txBody>
      </p:sp>
      <p:sp>
        <p:nvSpPr>
          <p:cNvPr id="535" name="Google Shape;535;p8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https://lacjkea.github.io/bootstrap-exercise1/</a:t>
            </a:r>
            <a:r>
              <a:rPr lang="en-GB"/>
              <a:t> </a:t>
            </a:r>
            <a:endParaRPr/>
          </a:p>
        </p:txBody>
      </p:sp>
      <p:pic>
        <p:nvPicPr>
          <p:cNvPr id="536" name="Google Shape;53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599" y="0"/>
            <a:ext cx="20889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599" y="0"/>
            <a:ext cx="20889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8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.container, .row, .col</a:t>
            </a:r>
            <a:r>
              <a:rPr lang="en-GB"/>
              <a:t>, </a:t>
            </a:r>
            <a:br>
              <a:rPr lang="en-GB"/>
            </a:br>
            <a:r>
              <a:rPr lang="en-GB"/>
              <a:t>[indhold]</a:t>
            </a:r>
            <a:endParaRPr/>
          </a:p>
        </p:txBody>
      </p:sp>
      <p:pic>
        <p:nvPicPr>
          <p:cNvPr id="543" name="Google Shape;543;p81"/>
          <p:cNvPicPr preferRelativeResize="0"/>
          <p:nvPr/>
        </p:nvPicPr>
        <p:blipFill rotWithShape="1">
          <a:blip r:embed="rId4">
            <a:alphaModFix/>
          </a:blip>
          <a:srcRect b="33297" l="0" r="0" t="0"/>
          <a:stretch/>
        </p:blipFill>
        <p:spPr>
          <a:xfrm>
            <a:off x="3422400" y="219900"/>
            <a:ext cx="2719701" cy="328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81"/>
          <p:cNvCxnSpPr/>
          <p:nvPr/>
        </p:nvCxnSpPr>
        <p:spPr>
          <a:xfrm>
            <a:off x="5200850" y="1214175"/>
            <a:ext cx="16626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81"/>
          <p:cNvCxnSpPr/>
          <p:nvPr/>
        </p:nvCxnSpPr>
        <p:spPr>
          <a:xfrm>
            <a:off x="6061300" y="1806925"/>
            <a:ext cx="21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6" name="Google Shape;54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50" y="3571074"/>
            <a:ext cx="5548850" cy="4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81"/>
          <p:cNvPicPr preferRelativeResize="0"/>
          <p:nvPr/>
        </p:nvPicPr>
        <p:blipFill rotWithShape="1">
          <a:blip r:embed="rId4">
            <a:alphaModFix/>
          </a:blip>
          <a:srcRect b="0" l="0" r="0" t="90937"/>
          <a:stretch/>
        </p:blipFill>
        <p:spPr>
          <a:xfrm>
            <a:off x="3430686" y="4122525"/>
            <a:ext cx="2719701" cy="4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1a. Program d</a:t>
            </a:r>
            <a:r>
              <a:rPr lang="en-GB"/>
              <a:t>enne uge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4a. Lille Bootstrap grid øvelse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Lille grid-øvelse fra mockup til grid: </a:t>
            </a:r>
            <a:br>
              <a:rPr lang="en-GB"/>
            </a:br>
            <a:r>
              <a:rPr lang="en-GB"/>
              <a:t>Lav en mobile only mini-side</a:t>
            </a:r>
            <a:endParaRPr/>
          </a:p>
        </p:txBody>
      </p:sp>
      <p:sp>
        <p:nvSpPr>
          <p:cNvPr id="558" name="Google Shape;558;p8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Gå til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https://github.com/lacjkea</a:t>
            </a:r>
            <a:br>
              <a:rPr lang="en-GB" u="sng">
                <a:solidFill>
                  <a:schemeClr val="hlink"/>
                </a:solidFill>
                <a:hlinkClick r:id="rId4"/>
              </a:rPr>
            </a:br>
            <a:r>
              <a:rPr lang="en-GB" u="sng">
                <a:solidFill>
                  <a:schemeClr val="hlink"/>
                </a:solidFill>
                <a:hlinkClick r:id="rId5"/>
              </a:rPr>
              <a:t>/bootstrap-exercise1-21A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Fork (GitHub), clone &amp; ny branch (VS 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Tilføj .container, .row og .col-classes i</a:t>
            </a:r>
            <a:br>
              <a:rPr lang="en-GB"/>
            </a:br>
            <a:r>
              <a:rPr lang="en-GB"/>
              <a:t>“index.html”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Du kan angive antallet af kolonner med f.eks. </a:t>
            </a:r>
            <a:br>
              <a:rPr lang="en-GB"/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class=”col-4”</a:t>
            </a:r>
            <a:r>
              <a:rPr lang="en-GB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Grid’et er på 12-kolonner, så det samlede antal</a:t>
            </a:r>
            <a:br>
              <a:rPr lang="en-GB"/>
            </a:br>
            <a:r>
              <a:rPr lang="en-GB"/>
              <a:t>kolonner skal </a:t>
            </a:r>
            <a:r>
              <a:rPr lang="en-GB"/>
              <a:t>g</a:t>
            </a:r>
            <a:r>
              <a:rPr lang="en-GB"/>
              <a:t>ive 12 i en .row</a:t>
            </a:r>
            <a:endParaRPr/>
          </a:p>
        </p:txBody>
      </p:sp>
      <p:pic>
        <p:nvPicPr>
          <p:cNvPr id="559" name="Google Shape;55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599" y="0"/>
            <a:ext cx="20889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3"/>
          <p:cNvSpPr/>
          <p:nvPr/>
        </p:nvSpPr>
        <p:spPr>
          <a:xfrm>
            <a:off x="6831575" y="55475"/>
            <a:ext cx="2076300" cy="5199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3"/>
          <p:cNvSpPr/>
          <p:nvPr/>
        </p:nvSpPr>
        <p:spPr>
          <a:xfrm>
            <a:off x="1806950" y="2537925"/>
            <a:ext cx="1402800" cy="2535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83"/>
          <p:cNvSpPr/>
          <p:nvPr/>
        </p:nvSpPr>
        <p:spPr>
          <a:xfrm>
            <a:off x="6879125" y="1371075"/>
            <a:ext cx="1989300" cy="451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83"/>
          <p:cNvSpPr/>
          <p:nvPr/>
        </p:nvSpPr>
        <p:spPr>
          <a:xfrm>
            <a:off x="3455225" y="2537925"/>
            <a:ext cx="618300" cy="25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3"/>
          <p:cNvSpPr/>
          <p:nvPr/>
        </p:nvSpPr>
        <p:spPr>
          <a:xfrm>
            <a:off x="6872425" y="1856350"/>
            <a:ext cx="1989300" cy="655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3"/>
          <p:cNvSpPr/>
          <p:nvPr/>
        </p:nvSpPr>
        <p:spPr>
          <a:xfrm>
            <a:off x="6879125" y="4218075"/>
            <a:ext cx="1989300" cy="925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83"/>
          <p:cNvSpPr/>
          <p:nvPr/>
        </p:nvSpPr>
        <p:spPr>
          <a:xfrm>
            <a:off x="6872425" y="3845575"/>
            <a:ext cx="1989300" cy="339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83"/>
          <p:cNvSpPr/>
          <p:nvPr/>
        </p:nvSpPr>
        <p:spPr>
          <a:xfrm>
            <a:off x="6902901" y="1394851"/>
            <a:ext cx="618300" cy="42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3"/>
          <p:cNvSpPr/>
          <p:nvPr/>
        </p:nvSpPr>
        <p:spPr>
          <a:xfrm>
            <a:off x="7560576" y="1394901"/>
            <a:ext cx="618300" cy="42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83"/>
          <p:cNvSpPr/>
          <p:nvPr/>
        </p:nvSpPr>
        <p:spPr>
          <a:xfrm>
            <a:off x="8207524" y="1394901"/>
            <a:ext cx="618300" cy="42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83"/>
          <p:cNvSpPr/>
          <p:nvPr/>
        </p:nvSpPr>
        <p:spPr>
          <a:xfrm>
            <a:off x="6910825" y="1877076"/>
            <a:ext cx="9432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83"/>
          <p:cNvSpPr/>
          <p:nvPr/>
        </p:nvSpPr>
        <p:spPr>
          <a:xfrm>
            <a:off x="7877801" y="1877076"/>
            <a:ext cx="9432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83"/>
          <p:cNvSpPr/>
          <p:nvPr/>
        </p:nvSpPr>
        <p:spPr>
          <a:xfrm>
            <a:off x="4577225" y="2537925"/>
            <a:ext cx="554700" cy="25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3"/>
          <p:cNvSpPr/>
          <p:nvPr/>
        </p:nvSpPr>
        <p:spPr>
          <a:xfrm>
            <a:off x="6902900" y="3872475"/>
            <a:ext cx="459600" cy="29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3"/>
          <p:cNvSpPr/>
          <p:nvPr/>
        </p:nvSpPr>
        <p:spPr>
          <a:xfrm>
            <a:off x="7394375" y="3872475"/>
            <a:ext cx="459600" cy="29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3"/>
          <p:cNvSpPr/>
          <p:nvPr/>
        </p:nvSpPr>
        <p:spPr>
          <a:xfrm>
            <a:off x="8361400" y="3872475"/>
            <a:ext cx="459600" cy="29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83"/>
          <p:cNvSpPr/>
          <p:nvPr/>
        </p:nvSpPr>
        <p:spPr>
          <a:xfrm>
            <a:off x="7877888" y="3872475"/>
            <a:ext cx="459600" cy="29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83"/>
          <p:cNvSpPr/>
          <p:nvPr/>
        </p:nvSpPr>
        <p:spPr>
          <a:xfrm>
            <a:off x="1291825" y="3385925"/>
            <a:ext cx="1442400" cy="25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4a. Se næste slide, når du er færdig eller tæt på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Prøv at tilføje klasserne nedenfor, og find dem med “inspect” / “undersøg” i browseren - hvad gør de?</a:t>
            </a:r>
            <a:endParaRPr/>
          </a:p>
        </p:txBody>
      </p:sp>
      <p:sp>
        <p:nvSpPr>
          <p:cNvPr id="588" name="Google Shape;588;p8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5"/>
            <a:ext cx="81724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19375"/>
            <a:ext cx="79629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5"/>
          <p:cNvPicPr preferRelativeResize="0"/>
          <p:nvPr/>
        </p:nvPicPr>
        <p:blipFill rotWithShape="1">
          <a:blip r:embed="rId5">
            <a:alphaModFix/>
          </a:blip>
          <a:srcRect b="15133" l="0" r="4979" t="29289"/>
          <a:stretch/>
        </p:blipFill>
        <p:spPr>
          <a:xfrm>
            <a:off x="4706724" y="3134725"/>
            <a:ext cx="1202450" cy="6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...Når vi arbejder med et framework, som f.eks. Bootstrap</a:t>
            </a:r>
            <a:endParaRPr/>
          </a:p>
        </p:txBody>
      </p:sp>
      <p:sp>
        <p:nvSpPr>
          <p:cNvPr id="597" name="Google Shape;597;p8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...kopierer vi ofte et udgangspunkt fra dokumentationen, som vi redigerer: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Brug Chrome DevTools til at tjekke, hvad de forskellige klasser bidrager/(forstyrrer?) med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Orienter jer i dokumentationssiderne - nogle gange har man brug for noget om &lt;nav&gt;-komponenten, positionering, distribuering osv. - der er klasser (og ofte) kodestumper for det hele!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.container vs .container-fluid: Hvad er forskellen?</a:t>
            </a:r>
            <a:endParaRPr/>
          </a:p>
        </p:txBody>
      </p:sp>
      <p:sp>
        <p:nvSpPr>
          <p:cNvPr id="603" name="Google Shape;603;p8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 minutter :-)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075" y="1468825"/>
            <a:ext cx="2815025" cy="12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575" y="1468828"/>
            <a:ext cx="3796724" cy="134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77" y="0"/>
            <a:ext cx="47544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Når I skal arbejde selv: </a:t>
            </a:r>
            <a:br>
              <a:rPr lang="en-GB"/>
            </a:br>
            <a:r>
              <a:rPr lang="en-GB"/>
              <a:t>Bogmærk og brug linkene fra Fronter (fra i dag)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Ressourcer i lektionsplanen </a:t>
            </a:r>
            <a:br>
              <a:rPr lang="en-GB" sz="2800"/>
            </a:br>
            <a:r>
              <a:rPr lang="en-GB" sz="2800"/>
              <a:t>- som du </a:t>
            </a:r>
            <a:r>
              <a:rPr b="1" lang="en-GB" sz="2800"/>
              <a:t>skal </a:t>
            </a:r>
            <a:r>
              <a:rPr lang="en-GB" sz="2800"/>
              <a:t>orientere dig i i eftermiddag - og slå op i løbende</a:t>
            </a:r>
            <a:endParaRPr sz="2800"/>
          </a:p>
        </p:txBody>
      </p:sp>
      <p:sp>
        <p:nvSpPr>
          <p:cNvPr id="622" name="Google Shape;622;p9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https://getbootstrap.com/docs/5.1/getting-started/introduction/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https://bootstrap-cheatsheet.themeselection.com/?21A</a:t>
            </a:r>
            <a:r>
              <a:rPr lang="en-GB"/>
              <a:t> </a:t>
            </a:r>
            <a:br>
              <a:rPr lang="en-GB"/>
            </a:br>
            <a:r>
              <a:rPr lang="en-GB"/>
              <a:t>F.eks.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5"/>
              </a:rPr>
              <a:t>https://bootstrap-cheatsheet.themeselection.com/?21f#justify-content-start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https://www.linkedin.com/learning/bootstrap-5-essential-training/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...bogmærk dem i browseren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 for i dag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Ugens program (1:2)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Mandag: Recap webprogrammering, VS Code, introduktion til Bootstrap og Bootstraps grid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Tirsdag: Bootstraps grid og responsive web design, Content outline, prototyper &amp; wireframes</a:t>
            </a:r>
            <a:br>
              <a:rPr lang="en-GB"/>
            </a:br>
            <a:r>
              <a:rPr lang="en-GB"/>
              <a:t>- </a:t>
            </a:r>
            <a:r>
              <a:rPr i="1" lang="en-GB"/>
              <a:t>Deadline </a:t>
            </a:r>
            <a:r>
              <a:rPr i="1" lang="en-GB"/>
              <a:t>kl. 23.59: Online Style Tile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Onsdag: +8 indholdsproduktion og egne wireframes </a:t>
            </a:r>
            <a:br>
              <a:rPr lang="en-GB"/>
            </a:br>
            <a:r>
              <a:rPr lang="en-GB"/>
              <a:t>- </a:t>
            </a:r>
            <a:r>
              <a:rPr i="1" lang="en-GB"/>
              <a:t>Deadline kl. 23.59: Content outline og wireframes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end</a:t>
            </a:r>
            <a:endParaRPr/>
          </a:p>
        </p:txBody>
      </p:sp>
      <p:sp>
        <p:nvSpPr>
          <p:cNvPr id="633" name="Google Shape;633;p9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COPENHAGEN SCHOOL OF DESIGN AND TECHNOLOGY / KEA</a:t>
            </a:r>
            <a:br>
              <a:rPr lang="en-GB" sz="1200"/>
            </a:br>
            <a:br>
              <a:rPr lang="en-GB" sz="1200"/>
            </a:br>
            <a:br>
              <a:rPr lang="en-GB" sz="1200"/>
            </a:b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Lasse Claes, lacj@kea.dk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Ugens program (2:2)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Torsdag: Bootstrap Components (f.eks. slideshow/Carousel) og tips &amp; tricks, kod egne wireframes/prototyper under vejledning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Fredag: Kod egne wireframes/løsninger vha. Bootstrap under vejledning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De daglige +3, </a:t>
            </a:r>
            <a:r>
              <a:rPr b="1" lang="en-GB"/>
              <a:t>+4 og onsdag +8</a:t>
            </a:r>
            <a:br>
              <a:rPr b="1" lang="en-GB"/>
            </a:br>
            <a:r>
              <a:rPr lang="en-GB"/>
              <a:t>I skal på egen hånd producere indhold baseret på det, I arbejdede med i sidste uge (og færdiggøre øvelser)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Der er tid til at producere indhold i denne uge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